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395" r:id="rId2"/>
    <p:sldId id="396" r:id="rId3"/>
    <p:sldId id="263" r:id="rId4"/>
    <p:sldId id="265" r:id="rId5"/>
    <p:sldId id="267" r:id="rId6"/>
    <p:sldId id="268" r:id="rId7"/>
    <p:sldId id="269" r:id="rId8"/>
    <p:sldId id="271" r:id="rId9"/>
    <p:sldId id="272" r:id="rId10"/>
    <p:sldId id="273" r:id="rId11"/>
    <p:sldId id="274" r:id="rId12"/>
    <p:sldId id="275" r:id="rId13"/>
    <p:sldId id="276" r:id="rId14"/>
    <p:sldId id="278" r:id="rId15"/>
    <p:sldId id="286" r:id="rId16"/>
    <p:sldId id="287" r:id="rId17"/>
    <p:sldId id="288" r:id="rId18"/>
    <p:sldId id="289" r:id="rId19"/>
    <p:sldId id="293" r:id="rId20"/>
    <p:sldId id="298" r:id="rId21"/>
    <p:sldId id="299" r:id="rId22"/>
    <p:sldId id="303" r:id="rId23"/>
    <p:sldId id="307" r:id="rId24"/>
    <p:sldId id="309" r:id="rId25"/>
    <p:sldId id="310" r:id="rId26"/>
    <p:sldId id="311" r:id="rId27"/>
    <p:sldId id="315" r:id="rId28"/>
    <p:sldId id="322" r:id="rId29"/>
    <p:sldId id="325" r:id="rId30"/>
    <p:sldId id="326" r:id="rId31"/>
    <p:sldId id="327" r:id="rId32"/>
    <p:sldId id="328" r:id="rId33"/>
    <p:sldId id="330" r:id="rId34"/>
    <p:sldId id="332" r:id="rId35"/>
    <p:sldId id="334" r:id="rId36"/>
    <p:sldId id="331" r:id="rId37"/>
    <p:sldId id="336" r:id="rId38"/>
    <p:sldId id="337" r:id="rId39"/>
    <p:sldId id="338" r:id="rId40"/>
    <p:sldId id="339" r:id="rId41"/>
    <p:sldId id="341" r:id="rId42"/>
    <p:sldId id="342" r:id="rId43"/>
    <p:sldId id="296" r:id="rId4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mitry-PC" initials="D" lastIdx="1" clrIdx="0">
    <p:extLst>
      <p:ext uri="{19B8F6BF-5375-455C-9EA6-DF929625EA0E}">
        <p15:presenceInfo xmlns:p15="http://schemas.microsoft.com/office/powerpoint/2012/main" xmlns="" userId="Dmitry-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56" autoAdjust="0"/>
    <p:restoredTop sz="94660"/>
  </p:normalViewPr>
  <p:slideViewPr>
    <p:cSldViewPr snapToGrid="0" showGuides="1">
      <p:cViewPr varScale="1">
        <p:scale>
          <a:sx n="65" d="100"/>
          <a:sy n="65" d="100"/>
        </p:scale>
        <p:origin x="-114" y="-29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53C755-6F3A-4931-9D6F-7BEF8C0A3B80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72C4E4-49A2-41DC-965D-E7E4775D6E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58590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>
            <a:extLst>
              <a:ext uri="{FF2B5EF4-FFF2-40B4-BE49-F238E27FC236}">
                <a16:creationId xmlns:a16="http://schemas.microsoft.com/office/drawing/2014/main" xmlns="" id="{B48EEAD7-72D3-55A2-7519-3731BA63D31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Заметки 2">
            <a:extLst>
              <a:ext uri="{FF2B5EF4-FFF2-40B4-BE49-F238E27FC236}">
                <a16:creationId xmlns:a16="http://schemas.microsoft.com/office/drawing/2014/main" xmlns="" id="{6AD25E0D-7A56-B6E7-A9C5-EF1FA6ED78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124" name="Номер слайда 3">
            <a:extLst>
              <a:ext uri="{FF2B5EF4-FFF2-40B4-BE49-F238E27FC236}">
                <a16:creationId xmlns:a16="http://schemas.microsoft.com/office/drawing/2014/main" xmlns="" id="{C2377599-826E-512F-80B0-FE78D00C94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4EE8E07F-D1CF-45BF-B4A9-B0C423F6954D}" type="slidenum">
              <a:rPr lang="ru-RU" altLang="ru-RU" smtClean="0">
                <a:latin typeface="Arial" panose="020B0604020202020204" pitchFamily="34" charset="0"/>
              </a:rPr>
              <a:pPr/>
              <a:t>2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A2E14A2-02ED-66A3-4510-7120E03AA1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A5787CE-C755-FB53-3C1A-18081A2DC3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5112678-12D7-3677-872C-DDE18ACA4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4AD71-A015-4B73-9A5D-B4F41AAD71EE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490CDA8-593B-24E7-120A-98A85BF2EE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36EFD4A-8E66-012C-EC40-AAA643A7F6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44A45-F027-4D94-B717-954B3F322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617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C3FCDC2-3858-49A1-8D42-D3892E2B9E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7D50AAA5-50DA-5581-5A2B-BA51F7C471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A570B24-4234-A4BC-E698-AFF6C7A452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4AD71-A015-4B73-9A5D-B4F41AAD71EE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AF149C0-442C-FF90-F9BD-92FA1F01F3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26D8A63-643F-CAA7-AD87-CE84054FBC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44A45-F027-4D94-B717-954B3F322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398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D0466430-A677-1343-93B9-1F32FF54B3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37879C7E-CD62-EF14-347F-28365BBACF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BE34DF4-C4A9-8440-4036-C276E2BF58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4AD71-A015-4B73-9A5D-B4F41AAD71EE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B7B9304-F73F-81A0-488D-2DDFED8061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A111FCB-0402-68EB-C04E-DF296625A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44A45-F027-4D94-B717-954B3F322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29855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56B51DC-25D7-AB60-01D3-39C0D93427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0E59C65-3EF0-85AA-3293-5B35AEF07F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B0CA702-353F-5301-B3A1-4DE46DECD8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4AD71-A015-4B73-9A5D-B4F41AAD71EE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9AE5136-662B-C7FA-9696-8112FCB272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04722A7-9B55-7CF5-2318-18803B444B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44A45-F027-4D94-B717-954B3F322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80530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46216F2-43D9-4AC8-9349-8E04C06065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A5A1434-F531-8692-C85F-E543F25E35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A3012F5-054A-4BE1-EABC-0302BC651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4AD71-A015-4B73-9A5D-B4F41AAD71EE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03F3593-4BD4-55F3-9D46-C8B339977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9A60D20-5AAA-486F-DA97-8E35305CF8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44A45-F027-4D94-B717-954B3F322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16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3B2A433-988D-0C86-1D9A-1CF699EFEA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9D18C39-A9A7-3B96-25F4-03AAE260FE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419E04CA-0EC3-AEF3-C869-C1D74C10FA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7BF2B05-D3B3-79FA-E162-6896E3DF62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4AD71-A015-4B73-9A5D-B4F41AAD71EE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FCD281C-E4A3-54BC-4A94-CA0A423346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1DB1000B-00B3-0359-47DF-B37307EF5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44A45-F027-4D94-B717-954B3F322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1309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918031B-669B-9A0C-5EAF-80973CFA19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7EAA238-715B-49E3-0FDE-32AC3148EC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D5086EC5-1518-09D8-DF0B-6020100FA9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A38A2573-41C4-8F59-A803-6EE77E8542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2DDA51CF-541F-32C7-D734-DD0550B685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BBB2C73E-1FB7-1943-04F6-C3DF59AE56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4AD71-A015-4B73-9A5D-B4F41AAD71EE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08D1770F-2C73-8E5A-F1C7-06963C819B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E7AF8487-A92C-9E83-95F8-4E3297D0B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44A45-F027-4D94-B717-954B3F322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5110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666567E-FFCB-D992-364C-373CA44D22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C1C17E6C-B53A-C28D-460A-32CE08590B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4AD71-A015-4B73-9A5D-B4F41AAD71EE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B2390CD5-50A1-9246-1662-27345320F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8E3CD0B-1385-2410-A252-7EEE33087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44A45-F027-4D94-B717-954B3F322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21843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D5F5DDB0-5D27-8F7A-8E7A-D1586DBF14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4AD71-A015-4B73-9A5D-B4F41AAD71EE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8489A97D-56D9-9B7F-DF72-79C5C3C04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03170910-D873-FE61-E901-99C6C37F0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44A45-F027-4D94-B717-954B3F322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7720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417E889-64B1-122B-DB76-AEBB134C2B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F6683BA-E890-D179-D646-B05039BD66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48111731-7719-2969-18F2-C7A3EC738F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05FB9BEC-F945-F68D-B74B-954D502BB8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4AD71-A015-4B73-9A5D-B4F41AAD71EE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2459BD0C-6C5E-485A-9C23-CB434C380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9959C30-6D46-226E-F49B-0747B4847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44A45-F027-4D94-B717-954B3F322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1335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8B3D565-FC19-C765-1874-23EDE7D7A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682603A2-AA7F-2170-981B-1B43E317E7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E3B100F6-973D-1081-A981-CC22A25513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2131559-911D-9B59-C789-8C35421347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4AD71-A015-4B73-9A5D-B4F41AAD71EE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F0B39E9-B011-23B4-3033-4054F4A04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91C2C6DD-0E81-573C-4C67-38901A780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44A45-F027-4D94-B717-954B3F322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1704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243A547-7C18-FFCC-857C-162BB425A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82260F83-47A1-63D4-9B1C-3448155B08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54FCE62-65A0-B37E-7E80-980A0BDCAC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F4AD71-A015-4B73-9A5D-B4F41AAD71EE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E79FF31-FB34-4390-962B-CB0BAA92BA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D66E43D-FAEF-1501-860E-182F2780C4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844A45-F027-4D94-B717-954B3F322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7722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image" Target="../media/image64.jpeg"/><Relationship Id="rId7" Type="http://schemas.openxmlformats.org/officeDocument/2006/relationships/image" Target="../media/image68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>
            <a:extLst>
              <a:ext uri="{FF2B5EF4-FFF2-40B4-BE49-F238E27FC236}">
                <a16:creationId xmlns:a16="http://schemas.microsoft.com/office/drawing/2014/main" xmlns="" id="{DB936340-F172-DBBD-286D-830DDFDC8C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6041" y="2782669"/>
            <a:ext cx="692785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en-US" sz="4400" b="1" dirty="0">
                <a:latin typeface="+mn-lt"/>
                <a:cs typeface="Times New Roman" panose="02020603050405020304" pitchFamily="18" charset="0"/>
              </a:rPr>
              <a:t>МУЛЬТИМЕДИЙНЫЙ ТЕСТ</a:t>
            </a:r>
          </a:p>
        </p:txBody>
      </p:sp>
      <p:sp>
        <p:nvSpPr>
          <p:cNvPr id="2051" name="TextBox 2">
            <a:extLst>
              <a:ext uri="{FF2B5EF4-FFF2-40B4-BE49-F238E27FC236}">
                <a16:creationId xmlns:a16="http://schemas.microsoft.com/office/drawing/2014/main" xmlns="" id="{95AB4678-FBA1-BC72-FAD5-AF7B256E0F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12192000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308475" algn="just">
              <a:defRPr/>
            </a:pPr>
            <a:endParaRPr lang="ru-RU" sz="1600" dirty="0"/>
          </a:p>
          <a:p>
            <a:pPr indent="4308475" algn="just">
              <a:defRPr/>
            </a:pPr>
            <a:endParaRPr lang="ru-RU" sz="1600" dirty="0"/>
          </a:p>
          <a:p>
            <a:pPr algn="ctr" eaLnBrk="1" hangingPunct="1">
              <a:defRPr/>
            </a:pPr>
            <a:endParaRPr lang="ru-RU" dirty="0"/>
          </a:p>
          <a:p>
            <a:pPr algn="ctr" eaLnBrk="1" hangingPunct="1">
              <a:defRPr/>
            </a:pPr>
            <a:r>
              <a:rPr lang="en-US" sz="2800" b="1" dirty="0">
                <a:cs typeface="Times New Roman" panose="02020603050405020304" pitchFamily="18" charset="0"/>
              </a:rPr>
              <a:t>II</a:t>
            </a:r>
            <a:r>
              <a:rPr lang="ru-RU" sz="2800" b="1" dirty="0">
                <a:cs typeface="Times New Roman" panose="02020603050405020304" pitchFamily="18" charset="0"/>
              </a:rPr>
              <a:t> этап Республиканской олимпиады по учебному предмету «География» 20</a:t>
            </a:r>
            <a:r>
              <a:rPr lang="en-US" sz="2800" b="1" dirty="0">
                <a:cs typeface="Times New Roman" panose="02020603050405020304" pitchFamily="18" charset="0"/>
              </a:rPr>
              <a:t>2</a:t>
            </a:r>
            <a:r>
              <a:rPr lang="ru-RU" sz="2800" b="1" dirty="0">
                <a:cs typeface="Times New Roman" panose="02020603050405020304" pitchFamily="18" charset="0"/>
              </a:rPr>
              <a:t>3/20</a:t>
            </a:r>
            <a:r>
              <a:rPr lang="en-US" sz="2800" b="1" dirty="0">
                <a:cs typeface="Times New Roman" panose="02020603050405020304" pitchFamily="18" charset="0"/>
              </a:rPr>
              <a:t>2</a:t>
            </a:r>
            <a:r>
              <a:rPr lang="ru-RU" sz="2800" b="1" dirty="0">
                <a:cs typeface="Times New Roman" panose="02020603050405020304" pitchFamily="18" charset="0"/>
              </a:rPr>
              <a:t>4 учебный год</a:t>
            </a:r>
            <a:endParaRPr lang="en-US" sz="2800" b="1" dirty="0"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endParaRPr lang="ru-RU" dirty="0"/>
          </a:p>
        </p:txBody>
      </p:sp>
      <p:sp>
        <p:nvSpPr>
          <p:cNvPr id="3076" name="TextBox 3">
            <a:extLst>
              <a:ext uri="{FF2B5EF4-FFF2-40B4-BE49-F238E27FC236}">
                <a16:creationId xmlns:a16="http://schemas.microsoft.com/office/drawing/2014/main" xmlns="" id="{92D752F5-9774-55E3-4483-F8690AAA33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1216" y="4072621"/>
            <a:ext cx="28575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en-US" b="1" dirty="0">
                <a:latin typeface="+mn-lt"/>
                <a:cs typeface="Times New Roman" panose="02020603050405020304" pitchFamily="18" charset="0"/>
              </a:rPr>
              <a:t>9 КЛАСС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>
            <a:extLst>
              <a:ext uri="{FF2B5EF4-FFF2-40B4-BE49-F238E27FC236}">
                <a16:creationId xmlns:a16="http://schemas.microsoft.com/office/drawing/2014/main" xmlns="" id="{58FC2F19-6AB1-F6D9-BDA6-4735F785FD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467" y="830997"/>
            <a:ext cx="8696091" cy="580456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3AD1FA82-55DA-BD4D-4EB4-4809260D6EA4}"/>
              </a:ext>
            </a:extLst>
          </p:cNvPr>
          <p:cNvSpPr txBox="1"/>
          <p:nvPr/>
        </p:nvSpPr>
        <p:spPr>
          <a:xfrm>
            <a:off x="164892" y="0"/>
            <a:ext cx="117372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8. Данное животное можно встретить в: А) Ирландии; Б) Индонезии; В) Израиле; Г) Иране.</a:t>
            </a:r>
          </a:p>
        </p:txBody>
      </p:sp>
    </p:spTree>
    <p:extLst>
      <p:ext uri="{BB962C8B-B14F-4D97-AF65-F5344CB8AC3E}">
        <p14:creationId xmlns:p14="http://schemas.microsoft.com/office/powerpoint/2010/main" val="1623792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Габон на карте мира">
            <a:extLst>
              <a:ext uri="{FF2B5EF4-FFF2-40B4-BE49-F238E27FC236}">
                <a16:creationId xmlns:a16="http://schemas.microsoft.com/office/drawing/2014/main" xmlns="" id="{A09181AF-00B1-85FD-6630-8383E3715DC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98" b="18470"/>
          <a:stretch/>
        </p:blipFill>
        <p:spPr bwMode="auto">
          <a:xfrm>
            <a:off x="1534935" y="767387"/>
            <a:ext cx="9195155" cy="576832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BA51F3E-8637-73E7-AC11-6A084B75C49C}"/>
              </a:ext>
            </a:extLst>
          </p:cNvPr>
          <p:cNvSpPr txBox="1"/>
          <p:nvPr/>
        </p:nvSpPr>
        <p:spPr>
          <a:xfrm>
            <a:off x="492158" y="91455"/>
            <a:ext cx="112076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9. Цветом на карте выделено государство: А) Гамбия; Б) Гана; В) Гвинея; Г) Габон.</a:t>
            </a:r>
          </a:p>
        </p:txBody>
      </p:sp>
    </p:spTree>
    <p:extLst>
      <p:ext uri="{BB962C8B-B14F-4D97-AF65-F5344CB8AC3E}">
        <p14:creationId xmlns:p14="http://schemas.microsoft.com/office/powerpoint/2010/main" val="13177829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>
            <a:extLst>
              <a:ext uri="{FF2B5EF4-FFF2-40B4-BE49-F238E27FC236}">
                <a16:creationId xmlns:a16="http://schemas.microsoft.com/office/drawing/2014/main" xmlns="" id="{123883B3-367A-9C0E-6464-7FFA6BFE3BB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28"/>
          <a:stretch/>
        </p:blipFill>
        <p:spPr bwMode="auto">
          <a:xfrm>
            <a:off x="2800167" y="704539"/>
            <a:ext cx="6664691" cy="590444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59455CF-B7C7-4393-4639-A9C4992C7F75}"/>
              </a:ext>
            </a:extLst>
          </p:cNvPr>
          <p:cNvSpPr txBox="1"/>
          <p:nvPr/>
        </p:nvSpPr>
        <p:spPr>
          <a:xfrm>
            <a:off x="239842" y="54142"/>
            <a:ext cx="108815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10. Данная почва характерна для: А) России; Б) Италии; В) Индии; Г) Австралии.</a:t>
            </a:r>
          </a:p>
        </p:txBody>
      </p:sp>
    </p:spTree>
    <p:extLst>
      <p:ext uri="{BB962C8B-B14F-4D97-AF65-F5344CB8AC3E}">
        <p14:creationId xmlns:p14="http://schemas.microsoft.com/office/powerpoint/2010/main" val="17129242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>
            <a:extLst>
              <a:ext uri="{FF2B5EF4-FFF2-40B4-BE49-F238E27FC236}">
                <a16:creationId xmlns:a16="http://schemas.microsoft.com/office/drawing/2014/main" xmlns="" id="{C872DAA5-554E-3285-C31D-187F2780D8F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08" b="6666"/>
          <a:stretch/>
        </p:blipFill>
        <p:spPr bwMode="auto">
          <a:xfrm>
            <a:off x="992981" y="984739"/>
            <a:ext cx="10279063" cy="555673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208C27B-076B-80FC-D194-A40DAECBEB22}"/>
              </a:ext>
            </a:extLst>
          </p:cNvPr>
          <p:cNvSpPr txBox="1"/>
          <p:nvPr/>
        </p:nvSpPr>
        <p:spPr>
          <a:xfrm>
            <a:off x="328246" y="0"/>
            <a:ext cx="115355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11. Данное оптическое явление происходит в: А) тропосфере; Б) стратосфере; В) мезосфере; Г) термосфере.</a:t>
            </a:r>
          </a:p>
        </p:txBody>
      </p:sp>
    </p:spTree>
    <p:extLst>
      <p:ext uri="{BB962C8B-B14F-4D97-AF65-F5344CB8AC3E}">
        <p14:creationId xmlns:p14="http://schemas.microsoft.com/office/powerpoint/2010/main" val="18253866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>
            <a:extLst>
              <a:ext uri="{FF2B5EF4-FFF2-40B4-BE49-F238E27FC236}">
                <a16:creationId xmlns:a16="http://schemas.microsoft.com/office/drawing/2014/main" xmlns="" id="{9616134E-697F-8C6D-D87F-F1F38A5F556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71" b="5136"/>
          <a:stretch/>
        </p:blipFill>
        <p:spPr bwMode="auto">
          <a:xfrm>
            <a:off x="948531" y="998600"/>
            <a:ext cx="10294937" cy="556135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9D35B31A-9092-300A-0388-9EB2254273B8}"/>
              </a:ext>
            </a:extLst>
          </p:cNvPr>
          <p:cNvSpPr txBox="1"/>
          <p:nvPr/>
        </p:nvSpPr>
        <p:spPr>
          <a:xfrm>
            <a:off x="391391" y="0"/>
            <a:ext cx="114822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12. На слайде представлено национальное блюдо: А) Испании; Б) Германии; В) Франции; Г) Японии.</a:t>
            </a:r>
          </a:p>
        </p:txBody>
      </p:sp>
    </p:spTree>
    <p:extLst>
      <p:ext uri="{BB962C8B-B14F-4D97-AF65-F5344CB8AC3E}">
        <p14:creationId xmlns:p14="http://schemas.microsoft.com/office/powerpoint/2010/main" val="39957430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>
            <a:extLst>
              <a:ext uri="{FF2B5EF4-FFF2-40B4-BE49-F238E27FC236}">
                <a16:creationId xmlns:a16="http://schemas.microsoft.com/office/drawing/2014/main" xmlns="" id="{71E8F29D-1891-3486-92DD-8080C7D6FF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87" b="11913"/>
          <a:stretch/>
        </p:blipFill>
        <p:spPr bwMode="auto">
          <a:xfrm>
            <a:off x="1174750" y="1073551"/>
            <a:ext cx="9915525" cy="54864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59F25EE-CC79-CFAA-8617-32EBEDBFBA85}"/>
              </a:ext>
            </a:extLst>
          </p:cNvPr>
          <p:cNvSpPr txBox="1"/>
          <p:nvPr/>
        </p:nvSpPr>
        <p:spPr>
          <a:xfrm>
            <a:off x="398775" y="73197"/>
            <a:ext cx="11467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13. Острова на слайде являются: А) антропогенными; Б) вулканическими; В) материковыми;</a:t>
            </a:r>
            <a:r>
              <a:rPr lang="ru-RU" sz="2400" b="1" dirty="0">
                <a:solidFill>
                  <a:srgbClr val="C00000"/>
                </a:solidFill>
              </a:rPr>
              <a:t> </a:t>
            </a:r>
            <a:r>
              <a:rPr lang="ru-RU" sz="2400" b="1" dirty="0"/>
              <a:t>Г) коралловыми.</a:t>
            </a:r>
          </a:p>
        </p:txBody>
      </p:sp>
    </p:spTree>
    <p:extLst>
      <p:ext uri="{BB962C8B-B14F-4D97-AF65-F5344CB8AC3E}">
        <p14:creationId xmlns:p14="http://schemas.microsoft.com/office/powerpoint/2010/main" val="9072162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>
            <a:extLst>
              <a:ext uri="{FF2B5EF4-FFF2-40B4-BE49-F238E27FC236}">
                <a16:creationId xmlns:a16="http://schemas.microsoft.com/office/drawing/2014/main" xmlns="" id="{02CB421B-C15B-E69E-8567-E4C2A0BB64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77" y="880671"/>
            <a:ext cx="10253272" cy="576746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18FC589F-02E6-884D-F96E-765C382EF162}"/>
              </a:ext>
            </a:extLst>
          </p:cNvPr>
          <p:cNvSpPr txBox="1"/>
          <p:nvPr/>
        </p:nvSpPr>
        <p:spPr>
          <a:xfrm>
            <a:off x="324786" y="49674"/>
            <a:ext cx="115424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14. Представитель племени живет в: А) Австралии; Б) Африке; В) Океании; Г) Южной Америке.  </a:t>
            </a:r>
          </a:p>
        </p:txBody>
      </p:sp>
    </p:spTree>
    <p:extLst>
      <p:ext uri="{BB962C8B-B14F-4D97-AF65-F5344CB8AC3E}">
        <p14:creationId xmlns:p14="http://schemas.microsoft.com/office/powerpoint/2010/main" val="5919313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41BC371-A7E5-D027-9920-1AF2D02358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000" y="0"/>
            <a:ext cx="4800000" cy="68380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F0419F0-B6C5-0C26-9759-19A79EC6951D}"/>
              </a:ext>
            </a:extLst>
          </p:cNvPr>
          <p:cNvSpPr txBox="1"/>
          <p:nvPr/>
        </p:nvSpPr>
        <p:spPr>
          <a:xfrm>
            <a:off x="374754" y="299803"/>
            <a:ext cx="65956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15. Какое полезное ископаемое здесь добывается: </a:t>
            </a:r>
          </a:p>
          <a:p>
            <a:pPr algn="just"/>
            <a:r>
              <a:rPr lang="ru-RU" sz="2400" b="1" dirty="0"/>
              <a:t>А) алмазы;</a:t>
            </a:r>
          </a:p>
          <a:p>
            <a:pPr algn="just"/>
            <a:r>
              <a:rPr lang="ru-RU" sz="2400" b="1" dirty="0"/>
              <a:t>Б) литий;</a:t>
            </a:r>
          </a:p>
          <a:p>
            <a:pPr algn="just"/>
            <a:r>
              <a:rPr lang="ru-RU" sz="2400" b="1" dirty="0"/>
              <a:t>В) ртуть;</a:t>
            </a:r>
          </a:p>
          <a:p>
            <a:pPr algn="just"/>
            <a:r>
              <a:rPr lang="ru-RU" sz="2400" b="1" dirty="0"/>
              <a:t>Г) уран. </a:t>
            </a:r>
          </a:p>
        </p:txBody>
      </p:sp>
    </p:spTree>
    <p:extLst>
      <p:ext uri="{BB962C8B-B14F-4D97-AF65-F5344CB8AC3E}">
        <p14:creationId xmlns:p14="http://schemas.microsoft.com/office/powerpoint/2010/main" val="41472346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825399A-1633-6FDB-ECE3-BFAC28B2E658}"/>
              </a:ext>
            </a:extLst>
          </p:cNvPr>
          <p:cNvSpPr txBox="1"/>
          <p:nvPr/>
        </p:nvSpPr>
        <p:spPr>
          <a:xfrm>
            <a:off x="338814" y="5423"/>
            <a:ext cx="115873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16. На слайде представлены страны: А) с преобладанием мужского населения; Б) с присутствием миротворческих сил ООН; В) получившие независимость в </a:t>
            </a:r>
            <a:r>
              <a:rPr lang="en-US" sz="2400" b="1" dirty="0"/>
              <a:t>XX </a:t>
            </a:r>
            <a:r>
              <a:rPr lang="ru-RU" sz="2400" b="1" dirty="0"/>
              <a:t>веке; Г) не имеющие выхода к морю.</a:t>
            </a:r>
          </a:p>
        </p:txBody>
      </p:sp>
      <p:pic>
        <p:nvPicPr>
          <p:cNvPr id="30724" name="Picture 4">
            <a:extLst>
              <a:ext uri="{FF2B5EF4-FFF2-40B4-BE49-F238E27FC236}">
                <a16:creationId xmlns:a16="http://schemas.microsoft.com/office/drawing/2014/main" xmlns="" id="{21CC0189-3127-7E48-0621-EC0132BC01C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38" t="11322" r="22419" b="22822"/>
          <a:stretch/>
        </p:blipFill>
        <p:spPr bwMode="auto">
          <a:xfrm>
            <a:off x="1690621" y="1205752"/>
            <a:ext cx="8883784" cy="546694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2553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>
            <a:extLst>
              <a:ext uri="{FF2B5EF4-FFF2-40B4-BE49-F238E27FC236}">
                <a16:creationId xmlns:a16="http://schemas.microsoft.com/office/drawing/2014/main" xmlns="" id="{5C9B6C98-CC89-ACA4-C541-E01AD010F4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8205" y="1055869"/>
            <a:ext cx="9728616" cy="547234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E60F769-B133-0B05-2EA2-E919223123CD}"/>
              </a:ext>
            </a:extLst>
          </p:cNvPr>
          <p:cNvSpPr txBox="1"/>
          <p:nvPr/>
        </p:nvSpPr>
        <p:spPr>
          <a:xfrm>
            <a:off x="347272" y="0"/>
            <a:ext cx="114974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17. Этот объект находится в: А) Австралии; Б) Африке; В) Северной Америке; Г) Южной Америке.</a:t>
            </a:r>
          </a:p>
        </p:txBody>
      </p:sp>
    </p:spTree>
    <p:extLst>
      <p:ext uri="{BB962C8B-B14F-4D97-AF65-F5344CB8AC3E}">
        <p14:creationId xmlns:p14="http://schemas.microsoft.com/office/powerpoint/2010/main" val="4281038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xmlns="" id="{98FE4375-D8B6-ABCC-29EB-98493CBA12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9489" y="196948"/>
            <a:ext cx="11549575" cy="6661051"/>
          </a:xfrm>
        </p:spPr>
        <p:txBody>
          <a:bodyPr>
            <a:normAutofit fontScale="85000" lnSpcReduction="10000"/>
          </a:bodyPr>
          <a:lstStyle/>
          <a:p>
            <a:pPr algn="ctr" eaLnBrk="1" hangingPunct="1">
              <a:buFontTx/>
              <a:buNone/>
              <a:defRPr/>
            </a:pPr>
            <a:r>
              <a:rPr lang="ru-RU" sz="3500" b="1" dirty="0">
                <a:cs typeface="Times New Roman" pitchFamily="18" charset="0"/>
              </a:rPr>
              <a:t>Уважаемые участники олимпиады! </a:t>
            </a:r>
          </a:p>
          <a:p>
            <a:pPr algn="ctr" eaLnBrk="1" hangingPunct="1">
              <a:buFontTx/>
              <a:buNone/>
              <a:defRPr/>
            </a:pPr>
            <a:endParaRPr lang="ru-RU" sz="2400" b="1" dirty="0">
              <a:cs typeface="Times New Roman" pitchFamily="18" charset="0"/>
            </a:endParaRP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r>
              <a:rPr lang="ru-RU" sz="2000" dirty="0">
                <a:cs typeface="Times New Roman" pitchFamily="18" charset="0"/>
              </a:rPr>
              <a:t>		</a:t>
            </a:r>
            <a:r>
              <a:rPr lang="ru-RU" sz="2600" b="1" dirty="0">
                <a:cs typeface="Times New Roman" pitchFamily="18" charset="0"/>
              </a:rPr>
              <a:t>Мультимедийный тест состоит из 40 тестовых вопросов закрытого типа, стоимостью 1 балл. Вам необходимо выбрать единственный правильный вариант ответа.	</a:t>
            </a: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r>
              <a:rPr lang="ru-RU" sz="2600" b="1" dirty="0">
                <a:cs typeface="Times New Roman" pitchFamily="18" charset="0"/>
              </a:rPr>
              <a:t>	</a:t>
            </a: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r>
              <a:rPr lang="ru-RU" sz="2600" b="1" dirty="0">
                <a:cs typeface="Times New Roman" pitchFamily="18" charset="0"/>
              </a:rPr>
              <a:t>		На выполнение заданий мультимедийного теста олимпиадной работы отводится 1 час (60 минут).</a:t>
            </a: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endParaRPr lang="ru-RU" sz="2600" b="1" dirty="0">
              <a:cs typeface="Times New Roman" pitchFamily="18" charset="0"/>
            </a:endParaRP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r>
              <a:rPr lang="ru-RU" sz="2600" b="1" dirty="0">
                <a:cs typeface="Times New Roman" pitchFamily="18" charset="0"/>
              </a:rPr>
              <a:t>		Ответы на задания мультимедийного теста необходимо вписать в предлагаемый бланк ответов.</a:t>
            </a: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endParaRPr lang="ru-RU" sz="2600" b="1" dirty="0">
              <a:cs typeface="Times New Roman" pitchFamily="18" charset="0"/>
            </a:endParaRP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r>
              <a:rPr lang="ru-RU" sz="2600" b="1" dirty="0">
                <a:cs typeface="Times New Roman" pitchFamily="18" charset="0"/>
              </a:rPr>
              <a:t>		По результатам мультимедийного тестирования Вы можете получить максимум 40 баллов.</a:t>
            </a:r>
          </a:p>
          <a:p>
            <a:pPr eaLnBrk="1" hangingPunct="1">
              <a:buFontTx/>
              <a:buNone/>
              <a:defRPr/>
            </a:pPr>
            <a:endParaRPr lang="ru-RU" sz="2400" dirty="0">
              <a:cs typeface="Times New Roman" pitchFamily="18" charset="0"/>
            </a:endParaRPr>
          </a:p>
          <a:p>
            <a:pPr algn="ctr" eaLnBrk="1" hangingPunct="1">
              <a:buFontTx/>
              <a:buNone/>
              <a:defRPr/>
            </a:pPr>
            <a:r>
              <a:rPr lang="ru-RU" sz="3500" b="1" dirty="0">
                <a:cs typeface="Times New Roman" pitchFamily="18" charset="0"/>
              </a:rPr>
              <a:t>ЖЕЛАЕМ ВАМ УДАЧИ!</a:t>
            </a:r>
            <a:endParaRPr lang="ru-RU" sz="2000" dirty="0"/>
          </a:p>
        </p:txBody>
      </p:sp>
    </p:spTree>
  </p:cSld>
  <p:clrMapOvr>
    <a:masterClrMapping/>
  </p:clrMapOvr>
  <p:transition advClick="0" advTm="7200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70775A9-D3A8-127B-64FC-0DF401871E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841"/>
          <a:stretch/>
        </p:blipFill>
        <p:spPr>
          <a:xfrm>
            <a:off x="2550251" y="997196"/>
            <a:ext cx="7164524" cy="562096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F3EC21F-359A-FAFE-4870-70DC150EDF21}"/>
              </a:ext>
            </a:extLst>
          </p:cNvPr>
          <p:cNvSpPr txBox="1"/>
          <p:nvPr/>
        </p:nvSpPr>
        <p:spPr>
          <a:xfrm>
            <a:off x="254832" y="9010"/>
            <a:ext cx="116323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18. Выберите НЕВЕРНЫЙ факт об объекте, показанном на слайде. А) анклав; Б) монархия; В) нулевая рождаемость; Г) отсутствует железная дорога.</a:t>
            </a:r>
          </a:p>
        </p:txBody>
      </p:sp>
    </p:spTree>
    <p:extLst>
      <p:ext uri="{BB962C8B-B14F-4D97-AF65-F5344CB8AC3E}">
        <p14:creationId xmlns:p14="http://schemas.microsoft.com/office/powerpoint/2010/main" val="34488307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3D536F4C-5941-06F8-4870-64883863123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8906"/>
          <a:stretch/>
        </p:blipFill>
        <p:spPr>
          <a:xfrm>
            <a:off x="2764277" y="1207824"/>
            <a:ext cx="6736471" cy="546279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07F229F-5865-7FA4-ADF0-17E751D03BE2}"/>
              </a:ext>
            </a:extLst>
          </p:cNvPr>
          <p:cNvSpPr txBox="1"/>
          <p:nvPr/>
        </p:nvSpPr>
        <p:spPr>
          <a:xfrm>
            <a:off x="317291" y="7495"/>
            <a:ext cx="115574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19. Выберите НЕВЕРНЫЙ факт об участке земной поверхности, показанном на слайде. А) высочайшая вершина мира; Б) глубочайшее озеро мира; В) длиннейшая река континента; Г) крупнейшее млекопитающее суши. </a:t>
            </a:r>
          </a:p>
        </p:txBody>
      </p:sp>
    </p:spTree>
    <p:extLst>
      <p:ext uri="{BB962C8B-B14F-4D97-AF65-F5344CB8AC3E}">
        <p14:creationId xmlns:p14="http://schemas.microsoft.com/office/powerpoint/2010/main" val="21983822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8A810B4-9DD1-80C2-C2A6-73D926F9DF8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366" b="17377"/>
          <a:stretch/>
        </p:blipFill>
        <p:spPr>
          <a:xfrm>
            <a:off x="810127" y="1287001"/>
            <a:ext cx="10644772" cy="536647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63251DA-F0D6-6496-D8BA-A6C8EF41CE5E}"/>
              </a:ext>
            </a:extLst>
          </p:cNvPr>
          <p:cNvSpPr txBox="1"/>
          <p:nvPr/>
        </p:nvSpPr>
        <p:spPr>
          <a:xfrm>
            <a:off x="324786" y="86672"/>
            <a:ext cx="115474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20. На слайде представлены: А) самые посещаемые туристические объекты мира; Б) наиболее почитаемые религиозные святыни мира;  В) туристические объекты, наиболее пострадавшие от кислотных дождей; Г) 7 новых чудес света.</a:t>
            </a:r>
          </a:p>
        </p:txBody>
      </p:sp>
    </p:spTree>
    <p:extLst>
      <p:ext uri="{BB962C8B-B14F-4D97-AF65-F5344CB8AC3E}">
        <p14:creationId xmlns:p14="http://schemas.microsoft.com/office/powerpoint/2010/main" val="27390564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24D6376-B440-BB42-3294-09EB0AE22C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6386" y="995889"/>
            <a:ext cx="6772253" cy="583602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D0F1B42-063D-5FD0-4CDB-217C4D2EC05D}"/>
              </a:ext>
            </a:extLst>
          </p:cNvPr>
          <p:cNvSpPr txBox="1"/>
          <p:nvPr/>
        </p:nvSpPr>
        <p:spPr>
          <a:xfrm>
            <a:off x="338814" y="26083"/>
            <a:ext cx="115873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21. Сколько административных районов в Беларуси? А) 90 – 100; Б) 100 – 110; В) 110 – 120; Г) 120 – 130.</a:t>
            </a:r>
          </a:p>
        </p:txBody>
      </p:sp>
    </p:spTree>
    <p:extLst>
      <p:ext uri="{BB962C8B-B14F-4D97-AF65-F5344CB8AC3E}">
        <p14:creationId xmlns:p14="http://schemas.microsoft.com/office/powerpoint/2010/main" val="12019016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CF94D2B-F2B6-95DF-CBC9-5280B6E7F4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683" b="6011"/>
          <a:stretch/>
        </p:blipFill>
        <p:spPr>
          <a:xfrm>
            <a:off x="2791275" y="830997"/>
            <a:ext cx="6682475" cy="589733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E8ED870-4754-FE64-B47F-E2C19A32D8F3}"/>
              </a:ext>
            </a:extLst>
          </p:cNvPr>
          <p:cNvSpPr txBox="1"/>
          <p:nvPr/>
        </p:nvSpPr>
        <p:spPr>
          <a:xfrm>
            <a:off x="339777" y="0"/>
            <a:ext cx="115124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22. Распространение какого языка показано на слайде? А) английского; Б) арабского; В) немецкого; Г) французского.</a:t>
            </a:r>
          </a:p>
        </p:txBody>
      </p:sp>
    </p:spTree>
    <p:extLst>
      <p:ext uri="{BB962C8B-B14F-4D97-AF65-F5344CB8AC3E}">
        <p14:creationId xmlns:p14="http://schemas.microsoft.com/office/powerpoint/2010/main" val="3075141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F76B644-B528-1AA2-FB57-881F437B16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690" y="1200670"/>
            <a:ext cx="9683646" cy="524737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C30575D-9F5A-6D84-5AA9-157D99782523}"/>
              </a:ext>
            </a:extLst>
          </p:cNvPr>
          <p:cNvSpPr txBox="1"/>
          <p:nvPr/>
        </p:nvSpPr>
        <p:spPr>
          <a:xfrm>
            <a:off x="314795" y="0"/>
            <a:ext cx="115124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23. Внимательно изучите картинку и найдите лишнюю страну: А) Австралия; Б) Бразилия; В) Китай; Г) Эфиопия.</a:t>
            </a:r>
          </a:p>
        </p:txBody>
      </p:sp>
    </p:spTree>
    <p:extLst>
      <p:ext uri="{BB962C8B-B14F-4D97-AF65-F5344CB8AC3E}">
        <p14:creationId xmlns:p14="http://schemas.microsoft.com/office/powerpoint/2010/main" val="17643809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216320D-644F-0D71-75BF-19E6586ADC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777" y="1100819"/>
            <a:ext cx="11161472" cy="549487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2B292297-8D43-18F1-D73C-62FEBDE384D2}"/>
              </a:ext>
            </a:extLst>
          </p:cNvPr>
          <p:cNvSpPr txBox="1"/>
          <p:nvPr/>
        </p:nvSpPr>
        <p:spPr>
          <a:xfrm>
            <a:off x="294807" y="149901"/>
            <a:ext cx="116023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24. Названия на карте? А) административные единицы; Б) ветры; В) исторические области; Г) промышленные районы.</a:t>
            </a:r>
          </a:p>
        </p:txBody>
      </p:sp>
    </p:spTree>
    <p:extLst>
      <p:ext uri="{BB962C8B-B14F-4D97-AF65-F5344CB8AC3E}">
        <p14:creationId xmlns:p14="http://schemas.microsoft.com/office/powerpoint/2010/main" val="39108930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86EB8FE4-D9D3-D11E-6FAA-E2C3FBBD6D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852" y="779489"/>
            <a:ext cx="11025322" cy="592611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104D8A92-6017-9E5B-24E9-60BE7E534DBB}"/>
              </a:ext>
            </a:extLst>
          </p:cNvPr>
          <p:cNvSpPr txBox="1"/>
          <p:nvPr/>
        </p:nvSpPr>
        <p:spPr>
          <a:xfrm>
            <a:off x="619852" y="5336498"/>
            <a:ext cx="2408161" cy="1409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1EF4CD9-8863-88FA-3EF0-0E3161C4F08B}"/>
              </a:ext>
            </a:extLst>
          </p:cNvPr>
          <p:cNvSpPr txBox="1"/>
          <p:nvPr/>
        </p:nvSpPr>
        <p:spPr>
          <a:xfrm>
            <a:off x="389744" y="152400"/>
            <a:ext cx="10858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25. На слайде показан ареал: А) анчоусов; Б) касаток; В) тюленей; Г) пингвинов.</a:t>
            </a:r>
          </a:p>
        </p:txBody>
      </p:sp>
    </p:spTree>
    <p:extLst>
      <p:ext uri="{BB962C8B-B14F-4D97-AF65-F5344CB8AC3E}">
        <p14:creationId xmlns:p14="http://schemas.microsoft.com/office/powerpoint/2010/main" val="33666019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18250F3-30FB-39F0-5BC2-EADC8A3EE71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306" b="9290"/>
          <a:stretch/>
        </p:blipFill>
        <p:spPr>
          <a:xfrm>
            <a:off x="2703513" y="1004340"/>
            <a:ext cx="6858000" cy="565129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7C10D253-4BE0-450F-9BAD-BF3913BE6639}"/>
              </a:ext>
            </a:extLst>
          </p:cNvPr>
          <p:cNvSpPr txBox="1"/>
          <p:nvPr/>
        </p:nvSpPr>
        <p:spPr>
          <a:xfrm>
            <a:off x="369758" y="0"/>
            <a:ext cx="114524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26. Определите, когда сделана данная фотография: </a:t>
            </a:r>
          </a:p>
          <a:p>
            <a:pPr algn="just"/>
            <a:r>
              <a:rPr lang="ru-RU" sz="2400" b="1" dirty="0"/>
              <a:t>А) в июле; Б) в октябре; В) в январе; Г) в марте.</a:t>
            </a:r>
          </a:p>
        </p:txBody>
      </p:sp>
    </p:spTree>
    <p:extLst>
      <p:ext uri="{BB962C8B-B14F-4D97-AF65-F5344CB8AC3E}">
        <p14:creationId xmlns:p14="http://schemas.microsoft.com/office/powerpoint/2010/main" val="12291509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3328B668-C7DA-B804-E7C5-525C00B37FB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152" t="11575" r="8695" b="11865"/>
          <a:stretch/>
        </p:blipFill>
        <p:spPr>
          <a:xfrm>
            <a:off x="6309474" y="1013876"/>
            <a:ext cx="5127354" cy="511443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4EEA4EDD-1D6E-3219-72EC-293A241CBB3A}"/>
              </a:ext>
            </a:extLst>
          </p:cNvPr>
          <p:cNvSpPr txBox="1"/>
          <p:nvPr/>
        </p:nvSpPr>
        <p:spPr>
          <a:xfrm>
            <a:off x="323558" y="182880"/>
            <a:ext cx="115495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27. Географический центр Беларуси находится на территории: А) Дзержинского района; Б) Минского района; В) Пуховичского района; Г) Смолевичского района.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090D735C-7865-CA3C-B2A9-B3491130B1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28" y="1551796"/>
            <a:ext cx="5384800" cy="40386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53164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xmlns="" id="{8F7E3FBD-AC0A-2E43-2FA5-E84333CA70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55" b="11038"/>
          <a:stretch/>
        </p:blipFill>
        <p:spPr bwMode="auto">
          <a:xfrm>
            <a:off x="1279525" y="1124263"/>
            <a:ext cx="9632950" cy="541144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A7D4B1A-5521-9C30-FF6E-26D9664BF29B}"/>
              </a:ext>
            </a:extLst>
          </p:cNvPr>
          <p:cNvSpPr txBox="1"/>
          <p:nvPr/>
        </p:nvSpPr>
        <p:spPr>
          <a:xfrm>
            <a:off x="309797" y="158354"/>
            <a:ext cx="115724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1. Дельта какой реки представлена на слайде: А) Меконг; Б) Марица; В) Маккензи; Г) Миссисипи.</a:t>
            </a:r>
          </a:p>
        </p:txBody>
      </p:sp>
    </p:spTree>
    <p:extLst>
      <p:ext uri="{BB962C8B-B14F-4D97-AF65-F5344CB8AC3E}">
        <p14:creationId xmlns:p14="http://schemas.microsoft.com/office/powerpoint/2010/main" val="326567963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xmlns="" id="{08370C2F-BBB3-5FE7-3762-CB7A312EC3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836" y="3112394"/>
            <a:ext cx="3271960" cy="2798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>
            <a:extLst>
              <a:ext uri="{FF2B5EF4-FFF2-40B4-BE49-F238E27FC236}">
                <a16:creationId xmlns:a16="http://schemas.microsoft.com/office/drawing/2014/main" xmlns="" id="{BC602485-013A-512B-02F5-D7F08C436E8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1" t="6589" r="4097"/>
          <a:stretch/>
        </p:blipFill>
        <p:spPr bwMode="auto">
          <a:xfrm>
            <a:off x="3964400" y="3112394"/>
            <a:ext cx="3897444" cy="2650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xmlns="" id="{C34F5AE7-6262-E6D9-9F36-540663AA37A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73" t="6326" r="14440" b="9642"/>
          <a:stretch/>
        </p:blipFill>
        <p:spPr bwMode="auto">
          <a:xfrm>
            <a:off x="8374327" y="3012591"/>
            <a:ext cx="3590824" cy="2998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7017CDE-45AD-2EEB-02D6-B56CB9B65E19}"/>
              </a:ext>
            </a:extLst>
          </p:cNvPr>
          <p:cNvSpPr txBox="1"/>
          <p:nvPr/>
        </p:nvSpPr>
        <p:spPr>
          <a:xfrm>
            <a:off x="226848" y="154745"/>
            <a:ext cx="1173830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28. На слайде представлены горные породы, слагающие кристаллический фундамент Беларуси. Какие, из представленных пород являются магматическими, а какие - метаморфическими?</a:t>
            </a:r>
          </a:p>
          <a:p>
            <a:pPr algn="just"/>
            <a:r>
              <a:rPr lang="ru-RU" sz="2400" b="1" dirty="0"/>
              <a:t>А) магматические: гранит и гнейс, метаморфические: кварцит; </a:t>
            </a:r>
          </a:p>
          <a:p>
            <a:pPr algn="just"/>
            <a:r>
              <a:rPr lang="ru-RU" sz="2400" b="1" dirty="0"/>
              <a:t>Б) магматические: гранит и кварцит, метаморфические: гнейс; </a:t>
            </a:r>
          </a:p>
          <a:p>
            <a:pPr algn="just"/>
            <a:r>
              <a:rPr lang="ru-RU" sz="2400" b="1" dirty="0"/>
              <a:t>В) магматические: гнейс и кварцит; метаморфические: гранит; </a:t>
            </a:r>
          </a:p>
          <a:p>
            <a:pPr algn="just"/>
            <a:r>
              <a:rPr lang="ru-RU" sz="2400" b="1" dirty="0"/>
              <a:t>Г) магматические: гранит, метаморфические: гнейс и кварцит.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FAE435AE-FE1D-4B6A-CA76-9EF9EABC28CA}"/>
              </a:ext>
            </a:extLst>
          </p:cNvPr>
          <p:cNvSpPr txBox="1"/>
          <p:nvPr/>
        </p:nvSpPr>
        <p:spPr>
          <a:xfrm>
            <a:off x="1142020" y="6216708"/>
            <a:ext cx="1078500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2400" b="1" dirty="0"/>
              <a:t>Гранит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5D4689CE-2FD6-8DBF-4FD3-AAA73777E174}"/>
              </a:ext>
            </a:extLst>
          </p:cNvPr>
          <p:cNvSpPr txBox="1"/>
          <p:nvPr/>
        </p:nvSpPr>
        <p:spPr>
          <a:xfrm>
            <a:off x="5387644" y="6216707"/>
            <a:ext cx="924612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2400" b="1" dirty="0"/>
              <a:t>Гнейс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FAEAB5F-1321-1882-FEAC-DDB7618C8646}"/>
              </a:ext>
            </a:extLst>
          </p:cNvPr>
          <p:cNvSpPr txBox="1"/>
          <p:nvPr/>
        </p:nvSpPr>
        <p:spPr>
          <a:xfrm>
            <a:off x="9757639" y="6190814"/>
            <a:ext cx="1292341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2400" b="1" dirty="0"/>
              <a:t>Кварцит</a:t>
            </a:r>
          </a:p>
        </p:txBody>
      </p:sp>
    </p:spTree>
    <p:extLst>
      <p:ext uri="{BB962C8B-B14F-4D97-AF65-F5344CB8AC3E}">
        <p14:creationId xmlns:p14="http://schemas.microsoft.com/office/powerpoint/2010/main" val="111006618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3497D6C9-1A76-E1B2-4D3E-1E8AF88B939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885" t="30348" r="26962" b="14855"/>
          <a:stretch/>
        </p:blipFill>
        <p:spPr>
          <a:xfrm>
            <a:off x="4168016" y="1308295"/>
            <a:ext cx="6247476" cy="479332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73DDA58F-56C1-0EE0-18D5-6934E9EDFCB2}"/>
              </a:ext>
            </a:extLst>
          </p:cNvPr>
          <p:cNvSpPr txBox="1"/>
          <p:nvPr/>
        </p:nvSpPr>
        <p:spPr>
          <a:xfrm>
            <a:off x="351692" y="139972"/>
            <a:ext cx="733425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29. Отложения какого возраста показаны на слайде? </a:t>
            </a:r>
          </a:p>
          <a:p>
            <a:r>
              <a:rPr lang="ru-RU" sz="2400" b="1" dirty="0"/>
              <a:t>А) верхнепротерозойские;</a:t>
            </a:r>
          </a:p>
          <a:p>
            <a:r>
              <a:rPr lang="ru-RU" sz="2400" b="1" dirty="0"/>
              <a:t>Б) нижнепалеозойские;</a:t>
            </a:r>
          </a:p>
          <a:p>
            <a:r>
              <a:rPr lang="ru-RU" sz="2400" b="1" dirty="0"/>
              <a:t>В) девонские; </a:t>
            </a:r>
          </a:p>
          <a:p>
            <a:r>
              <a:rPr lang="ru-RU" sz="2400" b="1" dirty="0"/>
              <a:t>Г) меловые.</a:t>
            </a:r>
          </a:p>
        </p:txBody>
      </p:sp>
    </p:spTree>
    <p:extLst>
      <p:ext uri="{BB962C8B-B14F-4D97-AF65-F5344CB8AC3E}">
        <p14:creationId xmlns:p14="http://schemas.microsoft.com/office/powerpoint/2010/main" val="270222711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1552D40-2A5A-4E1B-D66F-206169D771A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26" r="1034" b="6977"/>
          <a:stretch/>
        </p:blipFill>
        <p:spPr bwMode="auto">
          <a:xfrm>
            <a:off x="5161935" y="1692752"/>
            <a:ext cx="6603057" cy="481372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5F610C8-52BB-4B09-CEB3-0E9502C142E3}"/>
              </a:ext>
            </a:extLst>
          </p:cNvPr>
          <p:cNvSpPr txBox="1"/>
          <p:nvPr/>
        </p:nvSpPr>
        <p:spPr>
          <a:xfrm>
            <a:off x="427008" y="0"/>
            <a:ext cx="11544598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1" dirty="0"/>
              <a:t>30</a:t>
            </a:r>
            <a:r>
              <a:rPr lang="ru-RU" sz="2400" b="1" i="0" dirty="0">
                <a:effectLst/>
              </a:rPr>
              <a:t>. В моренных отложениях Беларуси много валунов. Многократно перекопанный огород ежегодно подкидывает по весне владельцам новый "урожай камней". Наши предки верили, что из земли </a:t>
            </a:r>
            <a:r>
              <a:rPr lang="ru-RU" sz="2400" b="1" i="0" dirty="0" err="1">
                <a:effectLst/>
              </a:rPr>
              <a:t>самозарождаются</a:t>
            </a:r>
            <a:r>
              <a:rPr lang="ru-RU" sz="2400" b="1" i="0" dirty="0">
                <a:effectLst/>
              </a:rPr>
              <a:t> камни и наружу вылазят. Физика объясняет появление камней на полях силами: </a:t>
            </a:r>
          </a:p>
          <a:p>
            <a:pPr algn="just"/>
            <a:r>
              <a:rPr lang="ru-RU" sz="2400" b="1" i="0" dirty="0">
                <a:effectLst/>
              </a:rPr>
              <a:t>А) ледниковой экзарации;</a:t>
            </a:r>
          </a:p>
          <a:p>
            <a:pPr algn="just"/>
            <a:r>
              <a:rPr lang="ru-RU" sz="2400" b="1" i="0" dirty="0">
                <a:effectLst/>
              </a:rPr>
              <a:t>Б) напорных подземных вод;</a:t>
            </a:r>
          </a:p>
          <a:p>
            <a:pPr algn="just"/>
            <a:r>
              <a:rPr lang="ru-RU" sz="2400" b="1" i="0" dirty="0">
                <a:effectLst/>
              </a:rPr>
              <a:t>В) неотектонических движений;</a:t>
            </a:r>
          </a:p>
          <a:p>
            <a:pPr algn="just"/>
            <a:r>
              <a:rPr lang="ru-RU" sz="2400" b="1" i="0" dirty="0">
                <a:effectLst/>
              </a:rPr>
              <a:t>Г) морозного пучения. </a:t>
            </a:r>
            <a:endParaRPr lang="ru-RU" sz="24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D0235571-59E9-10BC-4A9B-2524FA02A9E7}"/>
              </a:ext>
            </a:extLst>
          </p:cNvPr>
          <p:cNvSpPr txBox="1"/>
          <p:nvPr/>
        </p:nvSpPr>
        <p:spPr>
          <a:xfrm>
            <a:off x="6047993" y="1916690"/>
            <a:ext cx="4731488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2400" b="1" dirty="0"/>
              <a:t>Сбор валунов в Полоцком районе</a:t>
            </a:r>
          </a:p>
        </p:txBody>
      </p:sp>
    </p:spTree>
    <p:extLst>
      <p:ext uri="{BB962C8B-B14F-4D97-AF65-F5344CB8AC3E}">
        <p14:creationId xmlns:p14="http://schemas.microsoft.com/office/powerpoint/2010/main" val="8855079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EF97771-42CC-A067-FB21-46555D40774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132" t="24995" r="46064" b="53456"/>
          <a:stretch/>
        </p:blipFill>
        <p:spPr>
          <a:xfrm>
            <a:off x="397989" y="521847"/>
            <a:ext cx="912072" cy="1127072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4CE6FC02-C721-C342-C865-3EF6445DEAD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132" t="49036" r="45526" b="34657"/>
          <a:stretch/>
        </p:blipFill>
        <p:spPr>
          <a:xfrm>
            <a:off x="431252" y="1777829"/>
            <a:ext cx="988131" cy="875945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DAE4A09E-4427-3574-B1E9-908A3075CD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6310" t="67096" r="31272" b="11900"/>
          <a:stretch/>
        </p:blipFill>
        <p:spPr>
          <a:xfrm>
            <a:off x="1910831" y="2734939"/>
            <a:ext cx="933835" cy="888035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xmlns="" id="{4E2EA509-DBD5-078F-2C03-070AF73478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8327" t="24995" r="33433" b="53456"/>
          <a:stretch/>
        </p:blipFill>
        <p:spPr>
          <a:xfrm>
            <a:off x="2015686" y="629411"/>
            <a:ext cx="676423" cy="994555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51C8D1DF-BE79-B380-44EF-F913BF84D3D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5765" t="49036" r="30802" b="34657"/>
          <a:stretch/>
        </p:blipFill>
        <p:spPr>
          <a:xfrm>
            <a:off x="1809852" y="1830939"/>
            <a:ext cx="1205602" cy="822834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BB19D8CE-D73D-231A-FD5A-2C9433BE8E2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221" t="73409" r="45682" b="17508"/>
          <a:stretch/>
        </p:blipFill>
        <p:spPr>
          <a:xfrm>
            <a:off x="244988" y="2855415"/>
            <a:ext cx="1304145" cy="65956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55FAA95-75C7-2CF8-5C32-621BDC947D6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6761" t="12979" r="31608" b="67615"/>
          <a:stretch/>
        </p:blipFill>
        <p:spPr>
          <a:xfrm>
            <a:off x="1891684" y="3704140"/>
            <a:ext cx="933835" cy="875945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9C5DCB79-0F51-132E-E8E9-3B8F063AB24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6163" t="54220" r="31022" b="28957"/>
          <a:stretch/>
        </p:blipFill>
        <p:spPr>
          <a:xfrm>
            <a:off x="1903330" y="5723583"/>
            <a:ext cx="1061509" cy="783507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56B289AF-25FA-3A5F-617E-F842EE0D6CF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5511" t="18285" r="46572" b="73733"/>
          <a:stretch/>
        </p:blipFill>
        <p:spPr>
          <a:xfrm>
            <a:off x="382934" y="3804380"/>
            <a:ext cx="1048284" cy="594227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xmlns="" id="{FCE126D0-AFBA-D2F4-8342-A02928052ED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6280" t="36065" r="30478" b="49351"/>
          <a:stretch/>
        </p:blipFill>
        <p:spPr>
          <a:xfrm>
            <a:off x="1845359" y="4678195"/>
            <a:ext cx="1177453" cy="729086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xmlns="" id="{06E366C4-01FB-F2B7-4E6D-B6142F75869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4955" t="36065" r="46070" b="49351"/>
          <a:stretch/>
        </p:blipFill>
        <p:spPr>
          <a:xfrm>
            <a:off x="394650" y="4573184"/>
            <a:ext cx="980038" cy="895390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xmlns="" id="{204135E5-F5E3-5FB3-F76F-1C7E20F9AFD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4955" t="54220" r="46346" b="28957"/>
          <a:stretch/>
        </p:blipFill>
        <p:spPr>
          <a:xfrm>
            <a:off x="441585" y="5643191"/>
            <a:ext cx="868476" cy="94429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425DDEF4-8E59-EB73-6D28-ACB24FB44BF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6173" t="72772" r="30709" b="13101"/>
          <a:stretch/>
        </p:blipFill>
        <p:spPr>
          <a:xfrm>
            <a:off x="5983340" y="622207"/>
            <a:ext cx="1452061" cy="887049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ED5E4261-486B-5271-E7E8-6CDDA35377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5073" t="72772" r="46809" b="13101"/>
          <a:stretch/>
        </p:blipFill>
        <p:spPr>
          <a:xfrm>
            <a:off x="4760608" y="681907"/>
            <a:ext cx="824192" cy="813673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xmlns="" id="{09FC9387-D59C-C6B8-60E5-A22921B82A0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5887" t="24063" r="31373" b="55881"/>
          <a:stretch/>
        </p:blipFill>
        <p:spPr>
          <a:xfrm>
            <a:off x="6115332" y="1553546"/>
            <a:ext cx="1352012" cy="1224538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xmlns="" id="{04776362-395F-4A24-F3B7-287483647B3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6180" t="44926" r="30526" b="39681"/>
          <a:stretch/>
        </p:blipFill>
        <p:spPr>
          <a:xfrm>
            <a:off x="6143138" y="2872393"/>
            <a:ext cx="1292263" cy="860826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6B484737-21A6-670A-EC0D-F19DB7E7A6A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6116" t="64115" r="30526" b="25284"/>
          <a:stretch/>
        </p:blipFill>
        <p:spPr>
          <a:xfrm>
            <a:off x="6077919" y="4117312"/>
            <a:ext cx="1438192" cy="656593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xmlns="" id="{0A2709E4-40D9-B0CC-1C4A-6A60685BF06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6363" t="75731" r="30526" b="8911"/>
          <a:stretch/>
        </p:blipFill>
        <p:spPr>
          <a:xfrm>
            <a:off x="6167285" y="4921675"/>
            <a:ext cx="1178632" cy="794282"/>
          </a:xfrm>
          <a:prstGeom prst="rect">
            <a:avLst/>
          </a:prstGeom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xmlns="" id="{234B40B6-DAE0-68EA-D85D-35464F401D1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4908" t="24063" r="46774" b="55881"/>
          <a:stretch/>
        </p:blipFill>
        <p:spPr>
          <a:xfrm>
            <a:off x="4785939" y="1713413"/>
            <a:ext cx="754388" cy="1046437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xmlns="" id="{4570B109-6E4D-0AD9-BE29-21109E7FA50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4908" t="44926" r="46377" b="39681"/>
          <a:stretch/>
        </p:blipFill>
        <p:spPr>
          <a:xfrm>
            <a:off x="4802975" y="2977684"/>
            <a:ext cx="807031" cy="820068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:a16="http://schemas.microsoft.com/office/drawing/2014/main" xmlns="" id="{4FB67825-4086-1DFC-FE03-40FC4056231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4908" t="61806" r="46356" b="25474"/>
          <a:stretch/>
        </p:blipFill>
        <p:spPr>
          <a:xfrm>
            <a:off x="4776322" y="4022162"/>
            <a:ext cx="860336" cy="720684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xmlns="" id="{001DF0A4-E6BB-8E21-AFD4-4F642FC2617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4908" t="75731" r="46375" b="8911"/>
          <a:stretch/>
        </p:blipFill>
        <p:spPr>
          <a:xfrm>
            <a:off x="4797883" y="4920825"/>
            <a:ext cx="860336" cy="86155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784493B2-0744-623A-74D5-767768FBB43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6114" t="14652" r="31007" b="67979"/>
          <a:stretch/>
        </p:blipFill>
        <p:spPr>
          <a:xfrm>
            <a:off x="6240580" y="5782184"/>
            <a:ext cx="1032041" cy="807242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xmlns="" id="{3A99CE4B-0EDA-E286-6289-03D11F4C87B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6442" t="34813" r="31007" b="49599"/>
          <a:stretch/>
        </p:blipFill>
        <p:spPr>
          <a:xfrm>
            <a:off x="10514975" y="681907"/>
            <a:ext cx="1129548" cy="813673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xmlns="" id="{BBDF3C78-5D5C-3556-0542-6929354F764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5969" t="16347" r="46967" b="69570"/>
          <a:stretch/>
        </p:blipFill>
        <p:spPr>
          <a:xfrm>
            <a:off x="4870942" y="5782184"/>
            <a:ext cx="807031" cy="933239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xmlns="" id="{1AB9964C-3FEC-04DB-886E-3827A4E083C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5142" t="34813" r="46472" b="49599"/>
          <a:stretch/>
        </p:blipFill>
        <p:spPr>
          <a:xfrm>
            <a:off x="9133544" y="622206"/>
            <a:ext cx="822718" cy="88704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5B4D895C-9302-F2F1-3C18-BBF31160216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6399" t="52611" r="30724" b="26328"/>
          <a:stretch/>
        </p:blipFill>
        <p:spPr>
          <a:xfrm>
            <a:off x="10677131" y="1777829"/>
            <a:ext cx="930644" cy="855766"/>
          </a:xfrm>
          <a:prstGeom prst="rect">
            <a:avLst/>
          </a:prstGeom>
        </p:spPr>
      </p:pic>
      <p:pic>
        <p:nvPicPr>
          <p:cNvPr id="46" name="Рисунок 45">
            <a:extLst>
              <a:ext uri="{FF2B5EF4-FFF2-40B4-BE49-F238E27FC236}">
                <a16:creationId xmlns:a16="http://schemas.microsoft.com/office/drawing/2014/main" xmlns="" id="{6CEA5F50-E3F7-11B6-FC7C-E1B285DDF4A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5866" t="74545" r="30724" b="10398"/>
          <a:stretch/>
        </p:blipFill>
        <p:spPr>
          <a:xfrm>
            <a:off x="10592900" y="2901472"/>
            <a:ext cx="1271448" cy="802668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xmlns="" id="{068F0E5A-6ECC-0018-AD7A-F8C8B3149BC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5590" t="55323" r="46844" b="28756"/>
          <a:stretch/>
        </p:blipFill>
        <p:spPr>
          <a:xfrm>
            <a:off x="9251560" y="1623966"/>
            <a:ext cx="796720" cy="942644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xmlns="" id="{0FAADE8B-E674-0CD5-3EBA-2063D0C1959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5590" t="74545" r="46995" b="10398"/>
          <a:stretch/>
        </p:blipFill>
        <p:spPr>
          <a:xfrm>
            <a:off x="9247053" y="2813269"/>
            <a:ext cx="709209" cy="80970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6701A118-A7A4-EA58-B15E-A4183DA4819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6040" t="26567" r="30913" b="52813"/>
          <a:stretch/>
        </p:blipFill>
        <p:spPr>
          <a:xfrm>
            <a:off x="10592900" y="3894210"/>
            <a:ext cx="1051623" cy="934421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xmlns="" id="{398F3AE1-2564-6BBF-982A-5A5B935EEFD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6072" t="48217" r="30913" b="32293"/>
          <a:stretch/>
        </p:blipFill>
        <p:spPr>
          <a:xfrm>
            <a:off x="10698792" y="4976919"/>
            <a:ext cx="1024913" cy="862910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:a16="http://schemas.microsoft.com/office/drawing/2014/main" xmlns="" id="{DB059E58-5A21-977B-F26D-4113CE65A5E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5812" t="69344" r="30913" b="13984"/>
          <a:stretch/>
        </p:blipFill>
        <p:spPr>
          <a:xfrm>
            <a:off x="10612482" y="5972766"/>
            <a:ext cx="1032041" cy="728649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xmlns="" id="{7912032B-3E72-93CA-8802-3A7F870C7FC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5405" t="29845" r="46720" b="56970"/>
          <a:stretch/>
        </p:blipFill>
        <p:spPr>
          <a:xfrm>
            <a:off x="9253473" y="3994774"/>
            <a:ext cx="794807" cy="748072"/>
          </a:xfrm>
          <a:prstGeom prst="rect">
            <a:avLst/>
          </a:prstGeom>
        </p:spPr>
      </p:pic>
      <p:pic>
        <p:nvPicPr>
          <p:cNvPr id="52" name="Рисунок 51">
            <a:extLst>
              <a:ext uri="{FF2B5EF4-FFF2-40B4-BE49-F238E27FC236}">
                <a16:creationId xmlns:a16="http://schemas.microsoft.com/office/drawing/2014/main" xmlns="" id="{51648244-08B8-7681-CCD0-342A0EF2691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4484" t="50096" r="46285" b="33931"/>
          <a:stretch/>
        </p:blipFill>
        <p:spPr>
          <a:xfrm>
            <a:off x="9140338" y="4956512"/>
            <a:ext cx="907942" cy="883317"/>
          </a:xfrm>
          <a:prstGeom prst="rect">
            <a:avLst/>
          </a:prstGeom>
        </p:spPr>
      </p:pic>
      <p:pic>
        <p:nvPicPr>
          <p:cNvPr id="53" name="Рисунок 52">
            <a:extLst>
              <a:ext uri="{FF2B5EF4-FFF2-40B4-BE49-F238E27FC236}">
                <a16:creationId xmlns:a16="http://schemas.microsoft.com/office/drawing/2014/main" xmlns="" id="{6B0A8FD3-0A6F-34E4-E967-F5205507E5B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4484" t="73675" r="46588" b="18234"/>
          <a:stretch/>
        </p:blipFill>
        <p:spPr>
          <a:xfrm>
            <a:off x="9080954" y="6003338"/>
            <a:ext cx="1137933" cy="579735"/>
          </a:xfrm>
          <a:prstGeom prst="rect">
            <a:avLst/>
          </a:prstGeom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xmlns="" id="{23FE8C47-BA8B-5AD3-78A0-D210804007A4}"/>
              </a:ext>
            </a:extLst>
          </p:cNvPr>
          <p:cNvSpPr txBox="1"/>
          <p:nvPr/>
        </p:nvSpPr>
        <p:spPr>
          <a:xfrm>
            <a:off x="244988" y="11679"/>
            <a:ext cx="11619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31. Каким знаком на карте обозначено месторождение Руба? А) 9; Б) 11; В) 13; Г) 15.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xmlns="" id="{D636B702-1E5C-D168-BED0-82470FE9821D}"/>
              </a:ext>
            </a:extLst>
          </p:cNvPr>
          <p:cNvSpPr txBox="1"/>
          <p:nvPr/>
        </p:nvSpPr>
        <p:spPr>
          <a:xfrm>
            <a:off x="1479126" y="919914"/>
            <a:ext cx="276038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/>
              <a:t>1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xmlns="" id="{46F5E367-5283-C5DE-1CA8-129234C954AC}"/>
              </a:ext>
            </a:extLst>
          </p:cNvPr>
          <p:cNvSpPr txBox="1"/>
          <p:nvPr/>
        </p:nvSpPr>
        <p:spPr>
          <a:xfrm>
            <a:off x="10189828" y="5358860"/>
            <a:ext cx="367408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/>
              <a:t>17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xmlns="" id="{B7170B30-A3A7-E0DD-41E2-A8A0B0B44F84}"/>
              </a:ext>
            </a:extLst>
          </p:cNvPr>
          <p:cNvSpPr txBox="1"/>
          <p:nvPr/>
        </p:nvSpPr>
        <p:spPr>
          <a:xfrm>
            <a:off x="5752425" y="6171767"/>
            <a:ext cx="367408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/>
              <a:t>12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xmlns="" id="{55DE01DA-5DD6-9F6A-ECF9-39AFB455689E}"/>
              </a:ext>
            </a:extLst>
          </p:cNvPr>
          <p:cNvSpPr txBox="1"/>
          <p:nvPr/>
        </p:nvSpPr>
        <p:spPr>
          <a:xfrm>
            <a:off x="5915448" y="4240438"/>
            <a:ext cx="367408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/>
              <a:t>10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925C23C3-CC80-25A3-CAEB-B5F332737B6D}"/>
              </a:ext>
            </a:extLst>
          </p:cNvPr>
          <p:cNvSpPr txBox="1"/>
          <p:nvPr/>
        </p:nvSpPr>
        <p:spPr>
          <a:xfrm>
            <a:off x="5714364" y="5267415"/>
            <a:ext cx="367408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/>
              <a:t>11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xmlns="" id="{13CE97EC-4E5D-9C2F-C4AB-98425248E219}"/>
              </a:ext>
            </a:extLst>
          </p:cNvPr>
          <p:cNvSpPr txBox="1"/>
          <p:nvPr/>
        </p:nvSpPr>
        <p:spPr>
          <a:xfrm>
            <a:off x="10175060" y="4153444"/>
            <a:ext cx="367408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/>
              <a:t>16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915331A4-5F09-C07E-E67F-BA491CD73F3A}"/>
              </a:ext>
            </a:extLst>
          </p:cNvPr>
          <p:cNvSpPr txBox="1"/>
          <p:nvPr/>
        </p:nvSpPr>
        <p:spPr>
          <a:xfrm>
            <a:off x="10132826" y="3041630"/>
            <a:ext cx="367408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/>
              <a:t>15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xmlns="" id="{38A2496F-0B6D-BE72-9739-4DC96A21C1EA}"/>
              </a:ext>
            </a:extLst>
          </p:cNvPr>
          <p:cNvSpPr txBox="1"/>
          <p:nvPr/>
        </p:nvSpPr>
        <p:spPr>
          <a:xfrm>
            <a:off x="10079598" y="1941399"/>
            <a:ext cx="367408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/>
              <a:t>14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C275E9D4-7C67-3995-FCC1-BA95ECDD474C}"/>
              </a:ext>
            </a:extLst>
          </p:cNvPr>
          <p:cNvSpPr txBox="1"/>
          <p:nvPr/>
        </p:nvSpPr>
        <p:spPr>
          <a:xfrm>
            <a:off x="5922854" y="3233829"/>
            <a:ext cx="276038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/>
              <a:t>9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xmlns="" id="{7AFF5127-994F-36EC-3F77-FD7B68ED7754}"/>
              </a:ext>
            </a:extLst>
          </p:cNvPr>
          <p:cNvSpPr txBox="1"/>
          <p:nvPr/>
        </p:nvSpPr>
        <p:spPr>
          <a:xfrm>
            <a:off x="5833706" y="1002031"/>
            <a:ext cx="276038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/>
              <a:t>7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xmlns="" id="{F6E86722-82E0-6B73-B7B1-7ACB1D24FC18}"/>
              </a:ext>
            </a:extLst>
          </p:cNvPr>
          <p:cNvSpPr txBox="1"/>
          <p:nvPr/>
        </p:nvSpPr>
        <p:spPr>
          <a:xfrm>
            <a:off x="5897649" y="2107224"/>
            <a:ext cx="276038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/>
              <a:t>8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xmlns="" id="{807C767C-0839-B877-5FB9-5F15673FF88B}"/>
              </a:ext>
            </a:extLst>
          </p:cNvPr>
          <p:cNvSpPr txBox="1"/>
          <p:nvPr/>
        </p:nvSpPr>
        <p:spPr>
          <a:xfrm>
            <a:off x="1479122" y="2970075"/>
            <a:ext cx="276038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/>
              <a:t>3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xmlns="" id="{424ED7FF-F5F3-483B-04B9-5E496FC26547}"/>
              </a:ext>
            </a:extLst>
          </p:cNvPr>
          <p:cNvSpPr txBox="1"/>
          <p:nvPr/>
        </p:nvSpPr>
        <p:spPr>
          <a:xfrm>
            <a:off x="1500478" y="5972766"/>
            <a:ext cx="276038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/>
              <a:t>6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xmlns="" id="{0B937ACE-60B5-5506-6FD5-960EC830525E}"/>
              </a:ext>
            </a:extLst>
          </p:cNvPr>
          <p:cNvSpPr txBox="1"/>
          <p:nvPr/>
        </p:nvSpPr>
        <p:spPr>
          <a:xfrm>
            <a:off x="1500476" y="4907668"/>
            <a:ext cx="276038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/>
              <a:t>5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xmlns="" id="{645C26B9-DD19-BA16-1281-FEE136D9B6C1}"/>
              </a:ext>
            </a:extLst>
          </p:cNvPr>
          <p:cNvSpPr txBox="1"/>
          <p:nvPr/>
        </p:nvSpPr>
        <p:spPr>
          <a:xfrm>
            <a:off x="1470051" y="4131963"/>
            <a:ext cx="276038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/>
              <a:t>4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xmlns="" id="{9817FABA-1810-BFFC-A33A-25390210A5FB}"/>
              </a:ext>
            </a:extLst>
          </p:cNvPr>
          <p:cNvSpPr txBox="1"/>
          <p:nvPr/>
        </p:nvSpPr>
        <p:spPr>
          <a:xfrm>
            <a:off x="10063953" y="924791"/>
            <a:ext cx="367408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/>
              <a:t>13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xmlns="" id="{E8010CAF-3E44-55E6-89CF-F51CB8E5B19D}"/>
              </a:ext>
            </a:extLst>
          </p:cNvPr>
          <p:cNvSpPr txBox="1"/>
          <p:nvPr/>
        </p:nvSpPr>
        <p:spPr>
          <a:xfrm>
            <a:off x="10231978" y="6216169"/>
            <a:ext cx="367408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/>
              <a:t>18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xmlns="" id="{53227283-0E74-378C-D9FD-E7C21E27B050}"/>
              </a:ext>
            </a:extLst>
          </p:cNvPr>
          <p:cNvSpPr txBox="1"/>
          <p:nvPr/>
        </p:nvSpPr>
        <p:spPr>
          <a:xfrm>
            <a:off x="1479125" y="2046986"/>
            <a:ext cx="276038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10842579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351859F-9161-8A23-2471-40B6C95E350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221" t="18328" r="10615" b="1834"/>
          <a:stretch/>
        </p:blipFill>
        <p:spPr>
          <a:xfrm>
            <a:off x="1081415" y="1012352"/>
            <a:ext cx="10029170" cy="560105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A9A82950-4E3E-195C-D901-BB003F7E3668}"/>
              </a:ext>
            </a:extLst>
          </p:cNvPr>
          <p:cNvSpPr txBox="1"/>
          <p:nvPr/>
        </p:nvSpPr>
        <p:spPr>
          <a:xfrm>
            <a:off x="353961" y="29497"/>
            <a:ext cx="115037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32. В каком районе Могилевской области добывается нефть? А) Глусском; Б) Кировском; В) Мстиславском; Г) Славгородском.</a:t>
            </a:r>
          </a:p>
        </p:txBody>
      </p:sp>
    </p:spTree>
    <p:extLst>
      <p:ext uri="{BB962C8B-B14F-4D97-AF65-F5344CB8AC3E}">
        <p14:creationId xmlns:p14="http://schemas.microsoft.com/office/powerpoint/2010/main" val="348452567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>
            <a:extLst>
              <a:ext uri="{FF2B5EF4-FFF2-40B4-BE49-F238E27FC236}">
                <a16:creationId xmlns:a16="http://schemas.microsoft.com/office/drawing/2014/main" xmlns="" id="{37EE2476-7998-CF37-6152-CBA64F5306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5061" y="2095813"/>
            <a:ext cx="6267450" cy="405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Разработка карьера мела и мергеля">
            <a:extLst>
              <a:ext uri="{FF2B5EF4-FFF2-40B4-BE49-F238E27FC236}">
                <a16:creationId xmlns:a16="http://schemas.microsoft.com/office/drawing/2014/main" xmlns="" id="{47896491-B4CF-2C03-6F91-A8DD4412140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90"/>
          <a:stretch/>
        </p:blipFill>
        <p:spPr bwMode="auto">
          <a:xfrm>
            <a:off x="318868" y="2131992"/>
            <a:ext cx="5296193" cy="402147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121FF20-AF76-E756-D617-EBEC887B6A37}"/>
              </a:ext>
            </a:extLst>
          </p:cNvPr>
          <p:cNvSpPr txBox="1"/>
          <p:nvPr/>
        </p:nvSpPr>
        <p:spPr>
          <a:xfrm>
            <a:off x="1658040" y="2384978"/>
            <a:ext cx="2608471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b="1" dirty="0"/>
              <a:t>Добыча мела и мергеля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43D8EEB-B009-B1CF-C264-4863DC15DD68}"/>
              </a:ext>
            </a:extLst>
          </p:cNvPr>
          <p:cNvSpPr txBox="1"/>
          <p:nvPr/>
        </p:nvSpPr>
        <p:spPr>
          <a:xfrm>
            <a:off x="318868" y="313409"/>
            <a:ext cx="11554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33. Назовите крупнейшее месторождение мела и мергеля в Беларуси, на базе которого работает БЦЗ. </a:t>
            </a:r>
          </a:p>
          <a:p>
            <a:r>
              <a:rPr lang="ru-RU" sz="2400" b="1" dirty="0"/>
              <a:t>А) Каменка; Б) Колядичи; В) Коммунарское; Г) Туровское.</a:t>
            </a:r>
          </a:p>
        </p:txBody>
      </p:sp>
    </p:spTree>
    <p:extLst>
      <p:ext uri="{BB962C8B-B14F-4D97-AF65-F5344CB8AC3E}">
        <p14:creationId xmlns:p14="http://schemas.microsoft.com/office/powerpoint/2010/main" val="113601678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6E923C04-81A9-198C-1910-8BF6CF2DCA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105"/>
          <a:stretch/>
        </p:blipFill>
        <p:spPr bwMode="auto">
          <a:xfrm>
            <a:off x="1005817" y="1106129"/>
            <a:ext cx="10180366" cy="533686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2D848552-19BC-B02D-09B3-3BD5A8197DAD}"/>
              </a:ext>
            </a:extLst>
          </p:cNvPr>
          <p:cNvSpPr txBox="1"/>
          <p:nvPr/>
        </p:nvSpPr>
        <p:spPr>
          <a:xfrm>
            <a:off x="292509" y="132736"/>
            <a:ext cx="116069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34. Какой тип озер по происхождению котловины наиболее распространён в Беларуси? А) ледниковый; Б) карстовый; В) суффозионный; Г) </a:t>
            </a:r>
            <a:r>
              <a:rPr lang="ru-RU" sz="2400" b="1" dirty="0" err="1"/>
              <a:t>старичный</a:t>
            </a:r>
            <a:r>
              <a:rPr lang="ru-RU" sz="24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6601201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F08D696C-11C8-9A63-B866-C8628F29DDEC}"/>
              </a:ext>
            </a:extLst>
          </p:cNvPr>
          <p:cNvSpPr txBox="1"/>
          <p:nvPr/>
        </p:nvSpPr>
        <p:spPr>
          <a:xfrm>
            <a:off x="452202" y="246779"/>
            <a:ext cx="1128759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1" dirty="0"/>
              <a:t>35. Определите генезис рельефа, показанного на слайде. </a:t>
            </a:r>
          </a:p>
          <a:p>
            <a:pPr algn="just"/>
            <a:r>
              <a:rPr lang="ru-RU" sz="2400" b="1" dirty="0"/>
              <a:t>А) антропогенный; Б) вулканический; В) карстовый; Г) эоловый.</a:t>
            </a:r>
            <a:endParaRPr lang="ru-RU" sz="2400" b="1" i="1" dirty="0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xmlns="" id="{B13C0B7C-B2A2-81F5-B39A-D2E3CDFAD9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68"/>
          <a:stretch/>
        </p:blipFill>
        <p:spPr bwMode="auto">
          <a:xfrm>
            <a:off x="452202" y="1476383"/>
            <a:ext cx="5441117" cy="458020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>
            <a:extLst>
              <a:ext uri="{FF2B5EF4-FFF2-40B4-BE49-F238E27FC236}">
                <a16:creationId xmlns:a16="http://schemas.microsoft.com/office/drawing/2014/main" xmlns="" id="{2FBFD091-3467-89E6-85E3-3D398380B7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4" t="894" r="355" b="16664"/>
          <a:stretch/>
        </p:blipFill>
        <p:spPr bwMode="auto">
          <a:xfrm>
            <a:off x="6210552" y="1476382"/>
            <a:ext cx="5475721" cy="458020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119443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xmlns="" id="{E0DEF07B-E9A3-A947-9A5B-D83FDEDF78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22" t="42231" b="20731"/>
          <a:stretch/>
        </p:blipFill>
        <p:spPr bwMode="auto">
          <a:xfrm>
            <a:off x="1208868" y="1494575"/>
            <a:ext cx="4948327" cy="247163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xmlns="" id="{C9785BFC-6250-D662-10FD-AF61BF2ABAC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49" t="19682" r="2436" b="52450"/>
          <a:stretch/>
        </p:blipFill>
        <p:spPr bwMode="auto">
          <a:xfrm>
            <a:off x="5868234" y="4250281"/>
            <a:ext cx="5295687" cy="222628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xmlns="" id="{C934441F-B4AF-DA2C-6305-86BED133AD4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11" t="1" b="48627"/>
          <a:stretch/>
        </p:blipFill>
        <p:spPr bwMode="auto">
          <a:xfrm>
            <a:off x="1208868" y="4250281"/>
            <a:ext cx="4321277" cy="222628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xmlns="" id="{4BCF0178-ACE5-BBA1-EBBC-1B69DA270FF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91" b="22899"/>
          <a:stretch/>
        </p:blipFill>
        <p:spPr bwMode="auto">
          <a:xfrm>
            <a:off x="6430603" y="1494575"/>
            <a:ext cx="4733318" cy="247163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92CE208C-0617-0A9E-8F0B-5B6610FEB527}"/>
              </a:ext>
            </a:extLst>
          </p:cNvPr>
          <p:cNvSpPr txBox="1"/>
          <p:nvPr/>
        </p:nvSpPr>
        <p:spPr>
          <a:xfrm>
            <a:off x="368711" y="189901"/>
            <a:ext cx="114447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36. Что объединяет эти ойконимы Беларуси? А) находятся только в Могилёвской области; Б) названы по роду деятельности жителей; В) самые старые; Г) самые распространенные.</a:t>
            </a:r>
          </a:p>
        </p:txBody>
      </p:sp>
    </p:spTree>
    <p:extLst>
      <p:ext uri="{BB962C8B-B14F-4D97-AF65-F5344CB8AC3E}">
        <p14:creationId xmlns:p14="http://schemas.microsoft.com/office/powerpoint/2010/main" val="315145478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AB57762F-8154-DE47-3C51-F60657A9E0B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88"/>
          <a:stretch/>
        </p:blipFill>
        <p:spPr bwMode="auto">
          <a:xfrm>
            <a:off x="5440486" y="1418525"/>
            <a:ext cx="6002595" cy="507813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xmlns="" id="{3D2225B1-9E2F-7E29-8AF8-F9DFAE9C60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31" b="15217"/>
          <a:stretch/>
        </p:blipFill>
        <p:spPr bwMode="auto">
          <a:xfrm>
            <a:off x="748919" y="3651952"/>
            <a:ext cx="4270987" cy="284470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xmlns="" id="{4F9B8ECE-E650-8C2E-C819-3B4A0A5049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8" t="14856"/>
          <a:stretch/>
        </p:blipFill>
        <p:spPr bwMode="auto">
          <a:xfrm>
            <a:off x="3069355" y="1418524"/>
            <a:ext cx="1935810" cy="201047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xmlns="" id="{2C3BD721-2EC6-5F89-DCC3-84D002CD37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919" y="1418524"/>
            <a:ext cx="2008613" cy="201047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13A8DC1-1F37-277D-E738-82EC19E4508E}"/>
              </a:ext>
            </a:extLst>
          </p:cNvPr>
          <p:cNvSpPr txBox="1"/>
          <p:nvPr/>
        </p:nvSpPr>
        <p:spPr>
          <a:xfrm>
            <a:off x="339214" y="130506"/>
            <a:ext cx="115037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37. Представленные на слайде растения Беларуси относятся к: А) декоративным; Б) </a:t>
            </a:r>
            <a:r>
              <a:rPr lang="ru-RU" sz="2400" b="1" dirty="0" err="1"/>
              <a:t>интродуцированным</a:t>
            </a:r>
            <a:r>
              <a:rPr lang="ru-RU" sz="2400" b="1" dirty="0"/>
              <a:t>; В) лекарственным; Г) реликтовым. </a:t>
            </a:r>
          </a:p>
        </p:txBody>
      </p:sp>
    </p:spTree>
    <p:extLst>
      <p:ext uri="{BB962C8B-B14F-4D97-AF65-F5344CB8AC3E}">
        <p14:creationId xmlns:p14="http://schemas.microsoft.com/office/powerpoint/2010/main" val="39622187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>
            <a:extLst>
              <a:ext uri="{FF2B5EF4-FFF2-40B4-BE49-F238E27FC236}">
                <a16:creationId xmlns:a16="http://schemas.microsoft.com/office/drawing/2014/main" xmlns="" id="{42C43C68-FB2C-076E-9A2D-0EBC52B4E1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2670" y="1200329"/>
            <a:ext cx="8246659" cy="5661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01CDD2C3-6CC0-87EB-0CC4-3AFD1CBC37F0}"/>
              </a:ext>
            </a:extLst>
          </p:cNvPr>
          <p:cNvSpPr txBox="1"/>
          <p:nvPr/>
        </p:nvSpPr>
        <p:spPr>
          <a:xfrm>
            <a:off x="272321" y="0"/>
            <a:ext cx="116473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2. Для какой из проекций характерны наименьшие искажения вдоль самой длинной параллели? А) азимутальной; Б) конической; В) цилиндрической; Г) ни одной из перечисленных.</a:t>
            </a:r>
          </a:p>
        </p:txBody>
      </p:sp>
    </p:spTree>
    <p:extLst>
      <p:ext uri="{BB962C8B-B14F-4D97-AF65-F5344CB8AC3E}">
        <p14:creationId xmlns:p14="http://schemas.microsoft.com/office/powerpoint/2010/main" val="275368824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Царь-дуб в Малоритском районе Брестской области. Пожежин">
            <a:extLst>
              <a:ext uri="{FF2B5EF4-FFF2-40B4-BE49-F238E27FC236}">
                <a16:creationId xmlns:a16="http://schemas.microsoft.com/office/drawing/2014/main" xmlns="" id="{2A1C04E1-F62F-A4F3-12D9-3EE3D05B0D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0" t="28283" r="50000" b="2752"/>
          <a:stretch/>
        </p:blipFill>
        <p:spPr bwMode="auto">
          <a:xfrm>
            <a:off x="3890198" y="2911665"/>
            <a:ext cx="3296161" cy="347433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Царь-дуб в Малоритском районе Брестской области. Пожежин">
            <a:extLst>
              <a:ext uri="{FF2B5EF4-FFF2-40B4-BE49-F238E27FC236}">
                <a16:creationId xmlns:a16="http://schemas.microsoft.com/office/drawing/2014/main" xmlns="" id="{92A1FDB2-B8CB-ECD0-850A-1243AF322F0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98" t="6732" r="39456" b="9053"/>
          <a:stretch/>
        </p:blipFill>
        <p:spPr bwMode="auto">
          <a:xfrm>
            <a:off x="526676" y="2911665"/>
            <a:ext cx="2804086" cy="347433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Царь-дуб в Малоритском районе Брестской области. Пожежин">
            <a:extLst>
              <a:ext uri="{FF2B5EF4-FFF2-40B4-BE49-F238E27FC236}">
                <a16:creationId xmlns:a16="http://schemas.microsoft.com/office/drawing/2014/main" xmlns="" id="{647E2C10-6E1F-6607-5AB6-FFD6F95AAAE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72" t="2702" r="5598" b="12863"/>
          <a:stretch/>
        </p:blipFill>
        <p:spPr bwMode="auto">
          <a:xfrm>
            <a:off x="7745795" y="-35047"/>
            <a:ext cx="4446205" cy="689304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21F4E27-2796-F77E-EDDB-3695B36FF478}"/>
              </a:ext>
            </a:extLst>
          </p:cNvPr>
          <p:cNvSpPr txBox="1"/>
          <p:nvPr/>
        </p:nvSpPr>
        <p:spPr>
          <a:xfrm>
            <a:off x="294596" y="235974"/>
            <a:ext cx="70206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38. Самый старый дуб в Беларуси </a:t>
            </a:r>
            <a:r>
              <a:rPr lang="ru-RU" sz="2400" b="1" dirty="0" err="1"/>
              <a:t>Пожежинский</a:t>
            </a:r>
            <a:r>
              <a:rPr lang="ru-RU" sz="2400" b="1" dirty="0"/>
              <a:t> Царь-дуб возрастом в 800 лет расположен в: </a:t>
            </a:r>
          </a:p>
          <a:p>
            <a:pPr algn="just"/>
            <a:r>
              <a:rPr lang="ru-RU" sz="2400" b="1" dirty="0"/>
              <a:t>А) Дубровенском районе; Б) Кличевском районе; В) Лельчицком районе; Г) Малоритском районе.</a:t>
            </a:r>
          </a:p>
        </p:txBody>
      </p:sp>
    </p:spTree>
    <p:extLst>
      <p:ext uri="{BB962C8B-B14F-4D97-AF65-F5344CB8AC3E}">
        <p14:creationId xmlns:p14="http://schemas.microsoft.com/office/powerpoint/2010/main" val="298349215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xmlns="" id="{74154CFD-38FC-AA19-82C9-6E44E6C8282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96"/>
          <a:stretch/>
        </p:blipFill>
        <p:spPr bwMode="auto">
          <a:xfrm>
            <a:off x="1694552" y="1320936"/>
            <a:ext cx="4401448" cy="252625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>
            <a:extLst>
              <a:ext uri="{FF2B5EF4-FFF2-40B4-BE49-F238E27FC236}">
                <a16:creationId xmlns:a16="http://schemas.microsoft.com/office/drawing/2014/main" xmlns="" id="{85A5FD62-AC8B-F8C1-52A6-D53F21786BE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089"/>
          <a:stretch/>
        </p:blipFill>
        <p:spPr bwMode="auto">
          <a:xfrm>
            <a:off x="1189755" y="4287502"/>
            <a:ext cx="4906245" cy="212804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>
            <a:extLst>
              <a:ext uri="{FF2B5EF4-FFF2-40B4-BE49-F238E27FC236}">
                <a16:creationId xmlns:a16="http://schemas.microsoft.com/office/drawing/2014/main" xmlns="" id="{42975340-F9BC-D216-3C37-C1DBB5D642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274"/>
          <a:stretch/>
        </p:blipFill>
        <p:spPr bwMode="auto">
          <a:xfrm>
            <a:off x="6798714" y="1278831"/>
            <a:ext cx="4570074" cy="513671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4488920-22D8-4509-5D94-FB9D99351C23}"/>
              </a:ext>
            </a:extLst>
          </p:cNvPr>
          <p:cNvSpPr txBox="1"/>
          <p:nvPr/>
        </p:nvSpPr>
        <p:spPr>
          <a:xfrm>
            <a:off x="322006" y="227677"/>
            <a:ext cx="115479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39. На слайде представлена растительность Беларуси: </a:t>
            </a:r>
          </a:p>
          <a:p>
            <a:pPr algn="just"/>
            <a:r>
              <a:rPr lang="ru-RU" sz="2400" b="1" dirty="0"/>
              <a:t>А) верхового болота; Б) низинного болота; В) хвойного леса; Г) лиственного леса.</a:t>
            </a:r>
          </a:p>
        </p:txBody>
      </p:sp>
    </p:spTree>
    <p:extLst>
      <p:ext uri="{BB962C8B-B14F-4D97-AF65-F5344CB8AC3E}">
        <p14:creationId xmlns:p14="http://schemas.microsoft.com/office/powerpoint/2010/main" val="327577296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xmlns="" id="{C88C42FC-99D2-0AF9-C516-419EB6379E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83"/>
          <a:stretch/>
        </p:blipFill>
        <p:spPr bwMode="auto">
          <a:xfrm>
            <a:off x="634342" y="1666568"/>
            <a:ext cx="3409055" cy="242888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>
            <a:extLst>
              <a:ext uri="{FF2B5EF4-FFF2-40B4-BE49-F238E27FC236}">
                <a16:creationId xmlns:a16="http://schemas.microsoft.com/office/drawing/2014/main" xmlns="" id="{B71E48C3-32DD-5F89-C9A9-F5FD98FCD5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7215" y="1666568"/>
            <a:ext cx="3674809" cy="242888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>
            <a:extLst>
              <a:ext uri="{FF2B5EF4-FFF2-40B4-BE49-F238E27FC236}">
                <a16:creationId xmlns:a16="http://schemas.microsoft.com/office/drawing/2014/main" xmlns="" id="{AAE132E9-22F4-4B01-F0E4-4389E8C5DA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2368" y="4376595"/>
            <a:ext cx="2559656" cy="170591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>
            <a:extLst>
              <a:ext uri="{FF2B5EF4-FFF2-40B4-BE49-F238E27FC236}">
                <a16:creationId xmlns:a16="http://schemas.microsoft.com/office/drawing/2014/main" xmlns="" id="{CA6023E1-4798-8A75-8966-774B6519F7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42" y="4376595"/>
            <a:ext cx="2624485" cy="168754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>
            <a:extLst>
              <a:ext uri="{FF2B5EF4-FFF2-40B4-BE49-F238E27FC236}">
                <a16:creationId xmlns:a16="http://schemas.microsoft.com/office/drawing/2014/main" xmlns="" id="{27346E25-574E-850D-7B04-2FA2F48928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1822" y="4394963"/>
            <a:ext cx="2248104" cy="168754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>
            <a:extLst>
              <a:ext uri="{FF2B5EF4-FFF2-40B4-BE49-F238E27FC236}">
                <a16:creationId xmlns:a16="http://schemas.microsoft.com/office/drawing/2014/main" xmlns="" id="{62D8E248-5832-55C6-6425-D1C6148E86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1575" y="4376595"/>
            <a:ext cx="2569143" cy="170591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0" name="Picture 16">
            <a:extLst>
              <a:ext uri="{FF2B5EF4-FFF2-40B4-BE49-F238E27FC236}">
                <a16:creationId xmlns:a16="http://schemas.microsoft.com/office/drawing/2014/main" xmlns="" id="{536F7EA7-B62C-DDA7-963B-9CA7B5AB51D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6" r="19080" b="8172"/>
          <a:stretch/>
        </p:blipFill>
        <p:spPr bwMode="auto">
          <a:xfrm>
            <a:off x="4360475" y="1666568"/>
            <a:ext cx="3409054" cy="242888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430A2A2-28D2-25E2-C421-D58CBB1B560E}"/>
              </a:ext>
            </a:extLst>
          </p:cNvPr>
          <p:cNvSpPr txBox="1"/>
          <p:nvPr/>
        </p:nvSpPr>
        <p:spPr>
          <a:xfrm>
            <a:off x="530942" y="545690"/>
            <a:ext cx="68615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40. Сколько видов пресмыкающихся в Беларуси? </a:t>
            </a:r>
          </a:p>
          <a:p>
            <a:r>
              <a:rPr lang="ru-RU" sz="2400" b="1" dirty="0"/>
              <a:t>А) 6; Б) 7; В) 8; Г) 9.</a:t>
            </a:r>
          </a:p>
        </p:txBody>
      </p:sp>
    </p:spTree>
    <p:extLst>
      <p:ext uri="{BB962C8B-B14F-4D97-AF65-F5344CB8AC3E}">
        <p14:creationId xmlns:p14="http://schemas.microsoft.com/office/powerpoint/2010/main" val="43581865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Содержимое 2">
            <a:extLst>
              <a:ext uri="{FF2B5EF4-FFF2-40B4-BE49-F238E27FC236}">
                <a16:creationId xmlns:a16="http://schemas.microsoft.com/office/drawing/2014/main" xmlns="" id="{52036420-FFF8-9B0C-FE6A-732AF8DB218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09600" y="2693988"/>
            <a:ext cx="10972800" cy="1470025"/>
          </a:xfrm>
        </p:spPr>
        <p:txBody>
          <a:bodyPr>
            <a:normAutofit/>
          </a:bodyPr>
          <a:lstStyle/>
          <a:p>
            <a:pPr algn="ctr">
              <a:buFontTx/>
              <a:buNone/>
            </a:pPr>
            <a:r>
              <a:rPr lang="ru-RU" altLang="ru-RU" sz="6000" b="1" dirty="0"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>
            <a:extLst>
              <a:ext uri="{FF2B5EF4-FFF2-40B4-BE49-F238E27FC236}">
                <a16:creationId xmlns:a16="http://schemas.microsoft.com/office/drawing/2014/main" xmlns="" id="{4CEA6379-C3FB-5EBA-E23F-0690F308554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1" t="5440" r="2940" b="3103"/>
          <a:stretch/>
        </p:blipFill>
        <p:spPr bwMode="auto">
          <a:xfrm>
            <a:off x="3567658" y="1360412"/>
            <a:ext cx="5081667" cy="4860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A7A69D3-933D-D127-1C2E-84B9B5B6B930}"/>
              </a:ext>
            </a:extLst>
          </p:cNvPr>
          <p:cNvSpPr txBox="1"/>
          <p:nvPr/>
        </p:nvSpPr>
        <p:spPr>
          <a:xfrm>
            <a:off x="449704" y="221583"/>
            <a:ext cx="113175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3. Данная климатическая диаграмма сделана в: А) Бразилии; Б) Великобритании; В) Австралии; Г) США.</a:t>
            </a:r>
          </a:p>
        </p:txBody>
      </p:sp>
    </p:spTree>
    <p:extLst>
      <p:ext uri="{BB962C8B-B14F-4D97-AF65-F5344CB8AC3E}">
        <p14:creationId xmlns:p14="http://schemas.microsoft.com/office/powerpoint/2010/main" val="42386286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>
            <a:extLst>
              <a:ext uri="{FF2B5EF4-FFF2-40B4-BE49-F238E27FC236}">
                <a16:creationId xmlns:a16="http://schemas.microsoft.com/office/drawing/2014/main" xmlns="" id="{5A6E2136-7AEC-0550-2691-56C999BCB6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2097" y="982271"/>
            <a:ext cx="4320290" cy="288019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Герб[d]">
            <a:extLst>
              <a:ext uri="{FF2B5EF4-FFF2-40B4-BE49-F238E27FC236}">
                <a16:creationId xmlns:a16="http://schemas.microsoft.com/office/drawing/2014/main" xmlns="" id="{4DC883A2-CBFE-C5EA-6A58-06695B1108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1798" y="1407954"/>
            <a:ext cx="1657350" cy="202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undefined">
            <a:extLst>
              <a:ext uri="{FF2B5EF4-FFF2-40B4-BE49-F238E27FC236}">
                <a16:creationId xmlns:a16="http://schemas.microsoft.com/office/drawing/2014/main" xmlns="" id="{2327E2E9-ACDF-9E22-C4BB-24C3FFA640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643" y="3862464"/>
            <a:ext cx="4602260" cy="282697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>
            <a:extLst>
              <a:ext uri="{FF2B5EF4-FFF2-40B4-BE49-F238E27FC236}">
                <a16:creationId xmlns:a16="http://schemas.microsoft.com/office/drawing/2014/main" xmlns="" id="{009B6B62-43B5-FC3B-805E-B06781581D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2890" y="1526459"/>
            <a:ext cx="1829898" cy="186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26E9AF1-4219-BB33-0FCB-4450C768464D}"/>
              </a:ext>
            </a:extLst>
          </p:cNvPr>
          <p:cNvSpPr txBox="1"/>
          <p:nvPr/>
        </p:nvSpPr>
        <p:spPr>
          <a:xfrm>
            <a:off x="5488898" y="4753525"/>
            <a:ext cx="1214204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1989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968B024-ADB5-B593-2493-FD99CF22B5C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58" t="11452" r="14375" b="14717"/>
          <a:stretch/>
        </p:blipFill>
        <p:spPr>
          <a:xfrm>
            <a:off x="7077855" y="4004705"/>
            <a:ext cx="3944733" cy="254249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5D27072-836F-4555-9C99-C04AAFC2C832}"/>
              </a:ext>
            </a:extLst>
          </p:cNvPr>
          <p:cNvSpPr txBox="1"/>
          <p:nvPr/>
        </p:nvSpPr>
        <p:spPr>
          <a:xfrm>
            <a:off x="9293902" y="4953390"/>
            <a:ext cx="914401" cy="3849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BA81C3B-CA94-1190-A4BE-17A47D722124}"/>
              </a:ext>
            </a:extLst>
          </p:cNvPr>
          <p:cNvSpPr txBox="1"/>
          <p:nvPr/>
        </p:nvSpPr>
        <p:spPr>
          <a:xfrm>
            <a:off x="307643" y="106006"/>
            <a:ext cx="115945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4. Какой административный район показан на слайде? А) Дрогичинский; Б) Добрушский; В) Дрибинский; Г) Дубровенский.</a:t>
            </a:r>
          </a:p>
        </p:txBody>
      </p:sp>
    </p:spTree>
    <p:extLst>
      <p:ext uri="{BB962C8B-B14F-4D97-AF65-F5344CB8AC3E}">
        <p14:creationId xmlns:p14="http://schemas.microsoft.com/office/powerpoint/2010/main" val="12700813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>
            <a:extLst>
              <a:ext uri="{FF2B5EF4-FFF2-40B4-BE49-F238E27FC236}">
                <a16:creationId xmlns:a16="http://schemas.microsoft.com/office/drawing/2014/main" xmlns="" id="{B20DCA81-62D6-FE45-9C41-31F3A8B680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147" y="1045762"/>
            <a:ext cx="8370731" cy="558738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2FCF068-465D-7A1D-0F0E-AB8F854472CD}"/>
              </a:ext>
            </a:extLst>
          </p:cNvPr>
          <p:cNvSpPr txBox="1"/>
          <p:nvPr/>
        </p:nvSpPr>
        <p:spPr>
          <a:xfrm>
            <a:off x="317291" y="53980"/>
            <a:ext cx="115574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5. Данное растение можно встретить на острове: </a:t>
            </a:r>
          </a:p>
          <a:p>
            <a:pPr algn="just"/>
            <a:r>
              <a:rPr lang="ru-RU" sz="2400" b="1" dirty="0"/>
              <a:t>А) Сокотра; Б) Сулавеси; В) Сааремаа; Г) Суматра.</a:t>
            </a:r>
          </a:p>
        </p:txBody>
      </p:sp>
    </p:spTree>
    <p:extLst>
      <p:ext uri="{BB962C8B-B14F-4D97-AF65-F5344CB8AC3E}">
        <p14:creationId xmlns:p14="http://schemas.microsoft.com/office/powerpoint/2010/main" val="7677605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Picture 6">
            <a:extLst>
              <a:ext uri="{FF2B5EF4-FFF2-40B4-BE49-F238E27FC236}">
                <a16:creationId xmlns:a16="http://schemas.microsoft.com/office/drawing/2014/main" xmlns="" id="{13630222-D25B-B40D-1A23-B10721263A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555" y="615645"/>
            <a:ext cx="9033915" cy="600407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4C588AC-E151-A8BE-CBD9-7C0D8DA65F96}"/>
              </a:ext>
            </a:extLst>
          </p:cNvPr>
          <p:cNvSpPr txBox="1"/>
          <p:nvPr/>
        </p:nvSpPr>
        <p:spPr>
          <a:xfrm>
            <a:off x="99069" y="22433"/>
            <a:ext cx="119938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6. Данный объект ЮНЕСКО находится в: А) Австралии; Б) России; В) Перу; Г) Монголии.</a:t>
            </a:r>
          </a:p>
        </p:txBody>
      </p:sp>
    </p:spTree>
    <p:extLst>
      <p:ext uri="{BB962C8B-B14F-4D97-AF65-F5344CB8AC3E}">
        <p14:creationId xmlns:p14="http://schemas.microsoft.com/office/powerpoint/2010/main" val="37138685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>
            <a:extLst>
              <a:ext uri="{FF2B5EF4-FFF2-40B4-BE49-F238E27FC236}">
                <a16:creationId xmlns:a16="http://schemas.microsoft.com/office/drawing/2014/main" xmlns="" id="{CEB5123D-2566-1082-7956-360A359941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263" y="1298835"/>
            <a:ext cx="7810500" cy="52197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5380E50-6A16-AB7B-E57B-2C676B4ABC32}"/>
              </a:ext>
            </a:extLst>
          </p:cNvPr>
          <p:cNvSpPr txBox="1"/>
          <p:nvPr/>
        </p:nvSpPr>
        <p:spPr>
          <a:xfrm>
            <a:off x="296065" y="159583"/>
            <a:ext cx="115998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7. Данное полезное ископаемое есть на территории административного района Беларуси: А) Петриковского; Б) Поставского; В) Пинского; Г) Полоцкого.</a:t>
            </a:r>
          </a:p>
        </p:txBody>
      </p:sp>
    </p:spTree>
    <p:extLst>
      <p:ext uri="{BB962C8B-B14F-4D97-AF65-F5344CB8AC3E}">
        <p14:creationId xmlns:p14="http://schemas.microsoft.com/office/powerpoint/2010/main" val="396380932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7441</TotalTime>
  <Words>1247</Words>
  <Application>Microsoft Office PowerPoint</Application>
  <PresentationFormat>Произвольный</PresentationFormat>
  <Paragraphs>106</Paragraphs>
  <Slides>43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Мльтик 2023 район</dc:title>
  <dc:creator>Dmitry-PC</dc:creator>
  <cp:lastModifiedBy>Abook</cp:lastModifiedBy>
  <cp:revision>311</cp:revision>
  <dcterms:created xsi:type="dcterms:W3CDTF">2023-10-18T15:20:38Z</dcterms:created>
  <dcterms:modified xsi:type="dcterms:W3CDTF">2023-10-25T10:52:05Z</dcterms:modified>
</cp:coreProperties>
</file>