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5"/>
  </p:notesMasterIdLst>
  <p:sldIdLst>
    <p:sldId id="395" r:id="rId2"/>
    <p:sldId id="396" r:id="rId3"/>
    <p:sldId id="258" r:id="rId4"/>
    <p:sldId id="259" r:id="rId5"/>
    <p:sldId id="260" r:id="rId6"/>
    <p:sldId id="281" r:id="rId7"/>
    <p:sldId id="262" r:id="rId8"/>
    <p:sldId id="264" r:id="rId9"/>
    <p:sldId id="266" r:id="rId10"/>
    <p:sldId id="277" r:id="rId11"/>
    <p:sldId id="279" r:id="rId12"/>
    <p:sldId id="280" r:id="rId13"/>
    <p:sldId id="283" r:id="rId14"/>
    <p:sldId id="285" r:id="rId15"/>
    <p:sldId id="290" r:id="rId16"/>
    <p:sldId id="291" r:id="rId17"/>
    <p:sldId id="294" r:id="rId18"/>
    <p:sldId id="300" r:id="rId19"/>
    <p:sldId id="301" r:id="rId20"/>
    <p:sldId id="302" r:id="rId21"/>
    <p:sldId id="304" r:id="rId22"/>
    <p:sldId id="306" r:id="rId23"/>
    <p:sldId id="318" r:id="rId24"/>
    <p:sldId id="321" r:id="rId25"/>
    <p:sldId id="333" r:id="rId26"/>
    <p:sldId id="335" r:id="rId27"/>
    <p:sldId id="340" r:id="rId28"/>
    <p:sldId id="343" r:id="rId29"/>
    <p:sldId id="345" r:id="rId30"/>
    <p:sldId id="344" r:id="rId31"/>
    <p:sldId id="349" r:id="rId32"/>
    <p:sldId id="348" r:id="rId33"/>
    <p:sldId id="352" r:id="rId34"/>
    <p:sldId id="358" r:id="rId35"/>
    <p:sldId id="362" r:id="rId36"/>
    <p:sldId id="368" r:id="rId37"/>
    <p:sldId id="377" r:id="rId38"/>
    <p:sldId id="381" r:id="rId39"/>
    <p:sldId id="389" r:id="rId40"/>
    <p:sldId id="391" r:id="rId41"/>
    <p:sldId id="393" r:id="rId42"/>
    <p:sldId id="394" r:id="rId43"/>
    <p:sldId id="397" r:id="rId4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Dmitry-PC" initials="D" lastIdx="1" clrIdx="0">
    <p:extLst>
      <p:ext uri="{19B8F6BF-5375-455C-9EA6-DF929625EA0E}">
        <p15:presenceInfo xmlns:p15="http://schemas.microsoft.com/office/powerpoint/2012/main" xmlns="" userId="Dmitry-PC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456" autoAdjust="0"/>
    <p:restoredTop sz="94660"/>
  </p:normalViewPr>
  <p:slideViewPr>
    <p:cSldViewPr snapToGrid="0" showGuides="1">
      <p:cViewPr>
        <p:scale>
          <a:sx n="65" d="100"/>
          <a:sy n="65" d="100"/>
        </p:scale>
        <p:origin x="-114" y="-294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viewProps" Target="viewProp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D53C755-6F3A-4931-9D6F-7BEF8C0A3B80}" type="datetimeFigureOut">
              <a:rPr lang="ru-RU" smtClean="0"/>
              <a:t>25.10.2023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D72C4E4-49A2-41DC-965D-E7E4775D6EE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458590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Образ слайда 1">
            <a:extLst>
              <a:ext uri="{FF2B5EF4-FFF2-40B4-BE49-F238E27FC236}">
                <a16:creationId xmlns:a16="http://schemas.microsoft.com/office/drawing/2014/main" xmlns="" id="{B48EEAD7-72D3-55A2-7519-3731BA63D31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3" name="Заметки 2">
            <a:extLst>
              <a:ext uri="{FF2B5EF4-FFF2-40B4-BE49-F238E27FC236}">
                <a16:creationId xmlns:a16="http://schemas.microsoft.com/office/drawing/2014/main" xmlns="" id="{6AD25E0D-7A56-B6E7-A9C5-EF1FA6ED787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0"/>
              </a:spcBef>
            </a:pPr>
            <a:endParaRPr lang="ru-RU" altLang="ru-RU"/>
          </a:p>
        </p:txBody>
      </p:sp>
      <p:sp>
        <p:nvSpPr>
          <p:cNvPr id="5124" name="Номер слайда 3">
            <a:extLst>
              <a:ext uri="{FF2B5EF4-FFF2-40B4-BE49-F238E27FC236}">
                <a16:creationId xmlns:a16="http://schemas.microsoft.com/office/drawing/2014/main" xmlns="" id="{C2377599-826E-512F-80B0-FE78D00C949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fld id="{4EE8E07F-D1CF-45BF-B4A9-B0C423F6954D}" type="slidenum">
              <a:rPr lang="ru-RU" altLang="ru-RU" smtClean="0">
                <a:latin typeface="Arial" panose="020B0604020202020204" pitchFamily="34" charset="0"/>
              </a:rPr>
              <a:pPr/>
              <a:t>2</a:t>
            </a:fld>
            <a:endParaRPr lang="ru-RU" altLang="ru-RU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7A2E14A2-02ED-66A3-4510-7120E03AA1A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5A5787CE-C755-FB53-3C1A-18081A2DC36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05112678-12D7-3677-872C-DDE18ACA4E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F4AD71-A015-4B73-9A5D-B4F41AAD71EE}" type="datetimeFigureOut">
              <a:rPr lang="ru-RU" smtClean="0"/>
              <a:t>25.10.2023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4490CDA8-593B-24E7-120A-98A85BF2EE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C36EFD4A-8E66-012C-EC40-AAA643A7F6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844A45-F027-4D94-B717-954B3F322A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76171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5C3FCDC2-3858-49A1-8D42-D3892E2B9E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7D50AAA5-50DA-5581-5A2B-BA51F7C4714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6A570B24-4234-A4BC-E698-AFF6C7A452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F4AD71-A015-4B73-9A5D-B4F41AAD71EE}" type="datetimeFigureOut">
              <a:rPr lang="ru-RU" smtClean="0"/>
              <a:t>25.10.2023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4AF149C0-442C-FF90-F9BD-92FA1F01F3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826D8A63-643F-CAA7-AD87-CE84054FBC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844A45-F027-4D94-B717-954B3F322A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93982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xmlns="" id="{D0466430-A677-1343-93B9-1F32FF54B33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37879C7E-CD62-EF14-347F-28365BBACFA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0BE34DF4-C4A9-8440-4036-C276E2BF58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F4AD71-A015-4B73-9A5D-B4F41AAD71EE}" type="datetimeFigureOut">
              <a:rPr lang="ru-RU" smtClean="0"/>
              <a:t>25.10.2023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FB7B9304-F73F-81A0-488D-2DDFED8061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DA111FCB-0402-68EB-C04E-DF296625AE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844A45-F027-4D94-B717-954B3F322A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229855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656B51DC-25D7-AB60-01D3-39C0D93427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E0E59C65-3EF0-85AA-3293-5B35AEF07F7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AB0CA702-353F-5301-B3A1-4DE46DECD8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F4AD71-A015-4B73-9A5D-B4F41AAD71EE}" type="datetimeFigureOut">
              <a:rPr lang="ru-RU" smtClean="0"/>
              <a:t>25.10.2023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79AE5136-662B-C7FA-9696-8112FCB272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A04722A7-9B55-7CF5-2318-18803B444B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844A45-F027-4D94-B717-954B3F322A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280530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B46216F2-43D9-4AC8-9349-8E04C06065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1A5A1434-F531-8692-C85F-E543F25E358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2A3012F5-054A-4BE1-EABC-0302BC6517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F4AD71-A015-4B73-9A5D-B4F41AAD71EE}" type="datetimeFigureOut">
              <a:rPr lang="ru-RU" smtClean="0"/>
              <a:t>25.10.2023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C03F3593-4BD4-55F3-9D46-C8B339977C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B9A60D20-5AAA-486F-DA97-8E35305CF8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844A45-F027-4D94-B717-954B3F322A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161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23B2A433-988D-0C86-1D9A-1CF699EFEA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F9D18C39-A9A7-3B96-25F4-03AAE260FE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419E04CA-0EC3-AEF3-C869-C1D74C10FAE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A7BF2B05-D3B3-79FA-E162-6896E3DF62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F4AD71-A015-4B73-9A5D-B4F41AAD71EE}" type="datetimeFigureOut">
              <a:rPr lang="ru-RU" smtClean="0"/>
              <a:t>25.10.2023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4FCD281C-E4A3-54BC-4A94-CA0A423346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1DB1000B-00B3-0359-47DF-B37307EF52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844A45-F027-4D94-B717-954B3F322A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213093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B918031B-669B-9A0C-5EAF-80973CFA19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A7EAA238-715B-49E3-0FDE-32AC3148ECB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D5086EC5-1518-09D8-DF0B-6020100FA9A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xmlns="" id="{A38A2573-41C4-8F59-A803-6EE77E85428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xmlns="" id="{2DDA51CF-541F-32C7-D734-DD0550B6857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xmlns="" id="{BBB2C73E-1FB7-1943-04F6-C3DF59AE56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F4AD71-A015-4B73-9A5D-B4F41AAD71EE}" type="datetimeFigureOut">
              <a:rPr lang="ru-RU" smtClean="0"/>
              <a:t>25.10.2023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xmlns="" id="{08D1770F-2C73-8E5A-F1C7-06963C819B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xmlns="" id="{E7AF8487-A92C-9E83-95F8-4E3297D0BC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844A45-F027-4D94-B717-954B3F322A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225110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8666567E-FFCB-D992-364C-373CA44D22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xmlns="" id="{C1C17E6C-B53A-C28D-460A-32CE08590B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F4AD71-A015-4B73-9A5D-B4F41AAD71EE}" type="datetimeFigureOut">
              <a:rPr lang="ru-RU" smtClean="0"/>
              <a:t>25.10.2023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xmlns="" id="{B2390CD5-50A1-9246-1662-27345320FD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xmlns="" id="{F8E3CD0B-1385-2410-A252-7EEE330870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844A45-F027-4D94-B717-954B3F322A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021843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xmlns="" id="{D5F5DDB0-5D27-8F7A-8E7A-D1586DBF14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F4AD71-A015-4B73-9A5D-B4F41AAD71EE}" type="datetimeFigureOut">
              <a:rPr lang="ru-RU" smtClean="0"/>
              <a:t>25.10.2023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xmlns="" id="{8489A97D-56D9-9B7F-DF72-79C5C3C046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xmlns="" id="{03170910-D873-FE61-E901-99C6C37F04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844A45-F027-4D94-B717-954B3F322A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877207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D417E889-64B1-122B-DB76-AEBB134C2B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6F6683BA-E890-D179-D646-B05039BD66E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48111731-7719-2969-18F2-C7A3EC738F9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05FB9BEC-F945-F68D-B74B-954D502BB8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F4AD71-A015-4B73-9A5D-B4F41AAD71EE}" type="datetimeFigureOut">
              <a:rPr lang="ru-RU" smtClean="0"/>
              <a:t>25.10.2023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2459BD0C-6C5E-485A-9C23-CB434C3800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79959C30-6D46-226E-F49B-0747B48479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844A45-F027-4D94-B717-954B3F322A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913352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08B3D565-FC19-C765-1874-23EDE7D7A9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xmlns="" id="{682603A2-AA7F-2170-981B-1B43E317E79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E3B100F6-973D-1081-A981-CC22A25513B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A2131559-911D-9B59-C789-8C35421347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F4AD71-A015-4B73-9A5D-B4F41AAD71EE}" type="datetimeFigureOut">
              <a:rPr lang="ru-RU" smtClean="0"/>
              <a:t>25.10.2023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4F0B39E9-B011-23B4-3033-4054F4A043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91C2C6DD-0E81-573C-4C67-38901A7808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844A45-F027-4D94-B717-954B3F322A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881704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2243A547-7C18-FFCC-857C-162BB425A1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82260F83-47A1-63D4-9B1C-3448155B08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654FCE62-65A0-B37E-7E80-980A0BDCAC5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F4AD71-A015-4B73-9A5D-B4F41AAD71EE}" type="datetimeFigureOut">
              <a:rPr lang="ru-RU" smtClean="0"/>
              <a:t>25.10.2023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0E79FF31-FB34-4390-962B-CB0BAA92BA8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6D66E43D-FAEF-1501-860E-182F2780C47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844A45-F027-4D94-B717-954B3F322A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177224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6.jpeg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9.jpe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7.jpeg"/><Relationship Id="rId5" Type="http://schemas.openxmlformats.org/officeDocument/2006/relationships/image" Target="../media/image46.jpeg"/><Relationship Id="rId4" Type="http://schemas.openxmlformats.org/officeDocument/2006/relationships/image" Target="../media/image45.jpe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7.jpeg"/><Relationship Id="rId5" Type="http://schemas.openxmlformats.org/officeDocument/2006/relationships/image" Target="../media/image56.jpeg"/><Relationship Id="rId4" Type="http://schemas.openxmlformats.org/officeDocument/2006/relationships/image" Target="../media/image55.jpe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gif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extBox 1">
            <a:extLst>
              <a:ext uri="{FF2B5EF4-FFF2-40B4-BE49-F238E27FC236}">
                <a16:creationId xmlns:a16="http://schemas.microsoft.com/office/drawing/2014/main" xmlns="" id="{DB936340-F172-DBBD-286D-830DDFDC8CB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06041" y="2782669"/>
            <a:ext cx="6927850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en-US" sz="4400" b="1" dirty="0">
                <a:latin typeface="+mn-lt"/>
                <a:cs typeface="Times New Roman" panose="02020603050405020304" pitchFamily="18" charset="0"/>
              </a:rPr>
              <a:t>МУЛЬТИМЕДИЙНЫЙ ТЕСТ</a:t>
            </a:r>
          </a:p>
        </p:txBody>
      </p:sp>
      <p:sp>
        <p:nvSpPr>
          <p:cNvPr id="2051" name="TextBox 2">
            <a:extLst>
              <a:ext uri="{FF2B5EF4-FFF2-40B4-BE49-F238E27FC236}">
                <a16:creationId xmlns:a16="http://schemas.microsoft.com/office/drawing/2014/main" xmlns="" id="{95AB4678-FBA1-BC72-FAD5-AF7B256E0F5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0"/>
            <a:ext cx="12192000" cy="20005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4308475" algn="just">
              <a:defRPr/>
            </a:pPr>
            <a:endParaRPr lang="ru-RU" sz="1600" dirty="0"/>
          </a:p>
          <a:p>
            <a:pPr indent="4308475" algn="just">
              <a:defRPr/>
            </a:pPr>
            <a:endParaRPr lang="ru-RU" sz="1600" dirty="0"/>
          </a:p>
          <a:p>
            <a:pPr algn="ctr" eaLnBrk="1" hangingPunct="1">
              <a:defRPr/>
            </a:pPr>
            <a:endParaRPr lang="ru-RU" dirty="0"/>
          </a:p>
          <a:p>
            <a:pPr algn="ctr" eaLnBrk="1" hangingPunct="1">
              <a:defRPr/>
            </a:pPr>
            <a:r>
              <a:rPr lang="en-US" sz="2800" b="1" dirty="0">
                <a:cs typeface="Times New Roman" panose="02020603050405020304" pitchFamily="18" charset="0"/>
              </a:rPr>
              <a:t>II</a:t>
            </a:r>
            <a:r>
              <a:rPr lang="ru-RU" sz="2800" b="1" dirty="0">
                <a:cs typeface="Times New Roman" panose="02020603050405020304" pitchFamily="18" charset="0"/>
              </a:rPr>
              <a:t> этап Республиканской олимпиады по учебному предмету «География» 20</a:t>
            </a:r>
            <a:r>
              <a:rPr lang="en-US" sz="2800" b="1" dirty="0">
                <a:cs typeface="Times New Roman" panose="02020603050405020304" pitchFamily="18" charset="0"/>
              </a:rPr>
              <a:t>2</a:t>
            </a:r>
            <a:r>
              <a:rPr lang="ru-RU" sz="2800" b="1" dirty="0">
                <a:cs typeface="Times New Roman" panose="02020603050405020304" pitchFamily="18" charset="0"/>
              </a:rPr>
              <a:t>3/20</a:t>
            </a:r>
            <a:r>
              <a:rPr lang="en-US" sz="2800" b="1" dirty="0">
                <a:cs typeface="Times New Roman" panose="02020603050405020304" pitchFamily="18" charset="0"/>
              </a:rPr>
              <a:t>2</a:t>
            </a:r>
            <a:r>
              <a:rPr lang="ru-RU" sz="2800" b="1" dirty="0">
                <a:cs typeface="Times New Roman" panose="02020603050405020304" pitchFamily="18" charset="0"/>
              </a:rPr>
              <a:t>4 учебный год</a:t>
            </a:r>
            <a:endParaRPr lang="en-US" sz="2800" b="1" dirty="0">
              <a:cs typeface="Times New Roman" panose="02020603050405020304" pitchFamily="18" charset="0"/>
            </a:endParaRPr>
          </a:p>
          <a:p>
            <a:pPr algn="ctr" eaLnBrk="1" hangingPunct="1">
              <a:defRPr/>
            </a:pPr>
            <a:endParaRPr lang="ru-RU" dirty="0"/>
          </a:p>
        </p:txBody>
      </p:sp>
      <p:sp>
        <p:nvSpPr>
          <p:cNvPr id="3076" name="TextBox 3">
            <a:extLst>
              <a:ext uri="{FF2B5EF4-FFF2-40B4-BE49-F238E27FC236}">
                <a16:creationId xmlns:a16="http://schemas.microsoft.com/office/drawing/2014/main" xmlns="" id="{92D752F5-9774-55E3-4483-F8690AAA332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41216" y="4072621"/>
            <a:ext cx="285750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en-US" b="1" dirty="0">
                <a:latin typeface="+mn-lt"/>
                <a:cs typeface="Times New Roman" panose="02020603050405020304" pitchFamily="18" charset="0"/>
              </a:rPr>
              <a:t>10 КЛАСС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>
            <a:extLst>
              <a:ext uri="{FF2B5EF4-FFF2-40B4-BE49-F238E27FC236}">
                <a16:creationId xmlns:a16="http://schemas.microsoft.com/office/drawing/2014/main" xmlns="" id="{CF8330AB-5532-1DD4-78A8-0226A341AE5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89085" y="900907"/>
            <a:ext cx="7886856" cy="59570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3BEF7992-072F-5DE4-A932-347723F14F6C}"/>
              </a:ext>
            </a:extLst>
          </p:cNvPr>
          <p:cNvSpPr txBox="1"/>
          <p:nvPr/>
        </p:nvSpPr>
        <p:spPr>
          <a:xfrm>
            <a:off x="2116059" y="900907"/>
            <a:ext cx="3860023" cy="79078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D58459D9-91C0-569D-A0A0-2BA63A7714BD}"/>
              </a:ext>
            </a:extLst>
          </p:cNvPr>
          <p:cNvSpPr txBox="1"/>
          <p:nvPr/>
        </p:nvSpPr>
        <p:spPr>
          <a:xfrm>
            <a:off x="269823" y="0"/>
            <a:ext cx="1156010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b="1" dirty="0"/>
              <a:t>8. Карта показывает: А) среднегодовой сток рек; Б) среднегодовую температуру воздуха; В) среднемесячное количество дней со штилем; Г) среднюю плотность населения в сельской местности.</a:t>
            </a:r>
          </a:p>
        </p:txBody>
      </p:sp>
    </p:spTree>
    <p:extLst>
      <p:ext uri="{BB962C8B-B14F-4D97-AF65-F5344CB8AC3E}">
        <p14:creationId xmlns:p14="http://schemas.microsoft.com/office/powerpoint/2010/main" val="19714171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>
            <a:extLst>
              <a:ext uri="{FF2B5EF4-FFF2-40B4-BE49-F238E27FC236}">
                <a16:creationId xmlns:a16="http://schemas.microsoft.com/office/drawing/2014/main" xmlns="" id="{574AA1BD-4455-EEA4-E0B1-6EC16E2E172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23" t="1530" r="987" b="1858"/>
          <a:stretch/>
        </p:blipFill>
        <p:spPr bwMode="auto">
          <a:xfrm>
            <a:off x="1170767" y="1063344"/>
            <a:ext cx="9923489" cy="5637767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272BE685-D865-8AFE-8062-D499529A1603}"/>
              </a:ext>
            </a:extLst>
          </p:cNvPr>
          <p:cNvSpPr txBox="1"/>
          <p:nvPr/>
        </p:nvSpPr>
        <p:spPr>
          <a:xfrm>
            <a:off x="376289" y="156889"/>
            <a:ext cx="1151244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b="1" dirty="0"/>
              <a:t>9. На слайде показана территория: А) Вазиристана; Б) Исламского Государства; В) Курдистана; Г) </a:t>
            </a:r>
            <a:r>
              <a:rPr lang="ru-RU" sz="2400" b="1" dirty="0" err="1"/>
              <a:t>Трансиордании</a:t>
            </a:r>
            <a:r>
              <a:rPr lang="ru-RU" sz="2400" b="1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15094998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8" name="Picture 6">
            <a:extLst>
              <a:ext uri="{FF2B5EF4-FFF2-40B4-BE49-F238E27FC236}">
                <a16:creationId xmlns:a16="http://schemas.microsoft.com/office/drawing/2014/main" xmlns="" id="{C121BD31-FD7D-4074-870C-B42B23F8621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022" b="10601"/>
          <a:stretch/>
        </p:blipFill>
        <p:spPr bwMode="auto">
          <a:xfrm>
            <a:off x="1340954" y="974361"/>
            <a:ext cx="9583117" cy="5561350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EE4B4AE7-7740-D31A-9051-342B8E31E7E0}"/>
              </a:ext>
            </a:extLst>
          </p:cNvPr>
          <p:cNvSpPr txBox="1"/>
          <p:nvPr/>
        </p:nvSpPr>
        <p:spPr>
          <a:xfrm>
            <a:off x="338814" y="0"/>
            <a:ext cx="1158739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b="1" dirty="0"/>
              <a:t>10. Растение на слайде является эндемиком: А) Австралии; Б) Африки; В) Северной Америки; Г) Южной Америки.</a:t>
            </a:r>
          </a:p>
        </p:txBody>
      </p:sp>
    </p:spTree>
    <p:extLst>
      <p:ext uri="{BB962C8B-B14F-4D97-AF65-F5344CB8AC3E}">
        <p14:creationId xmlns:p14="http://schemas.microsoft.com/office/powerpoint/2010/main" val="58189642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12BF9B7C-CEE3-B4F4-3315-63648388979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80" b="9803"/>
          <a:stretch/>
        </p:blipFill>
        <p:spPr>
          <a:xfrm>
            <a:off x="1429648" y="1201086"/>
            <a:ext cx="9332704" cy="515474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877AB288-28E0-39A5-C686-0918B623F92E}"/>
              </a:ext>
            </a:extLst>
          </p:cNvPr>
          <p:cNvSpPr txBox="1"/>
          <p:nvPr/>
        </p:nvSpPr>
        <p:spPr>
          <a:xfrm>
            <a:off x="4646950" y="1514006"/>
            <a:ext cx="652743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ru-RU" b="1" dirty="0"/>
              <a:t>2023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35627CED-6B07-84DC-4FA0-10440351C907}"/>
              </a:ext>
            </a:extLst>
          </p:cNvPr>
          <p:cNvSpPr txBox="1"/>
          <p:nvPr/>
        </p:nvSpPr>
        <p:spPr>
          <a:xfrm>
            <a:off x="323824" y="254833"/>
            <a:ext cx="1161737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b="1" dirty="0"/>
              <a:t>11. На слайде представлена половозрастная пирамида: А) Канады; Б) Камеруна; В) Катара; Г) Колумбии. </a:t>
            </a:r>
          </a:p>
        </p:txBody>
      </p:sp>
    </p:spTree>
    <p:extLst>
      <p:ext uri="{BB962C8B-B14F-4D97-AF65-F5344CB8AC3E}">
        <p14:creationId xmlns:p14="http://schemas.microsoft.com/office/powerpoint/2010/main" val="355504342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>
            <a:extLst>
              <a:ext uri="{FF2B5EF4-FFF2-40B4-BE49-F238E27FC236}">
                <a16:creationId xmlns:a16="http://schemas.microsoft.com/office/drawing/2014/main" xmlns="" id="{8713CE0D-1597-64DA-B5A8-AC6F5953313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07" t="10033" r="5922"/>
          <a:stretch/>
        </p:blipFill>
        <p:spPr bwMode="auto">
          <a:xfrm>
            <a:off x="391112" y="1274163"/>
            <a:ext cx="11391157" cy="5273183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AA35FC27-5C2D-0F52-C64F-5D4F3CE6FE1E}"/>
              </a:ext>
            </a:extLst>
          </p:cNvPr>
          <p:cNvSpPr txBox="1"/>
          <p:nvPr/>
        </p:nvSpPr>
        <p:spPr>
          <a:xfrm>
            <a:off x="391112" y="310654"/>
            <a:ext cx="1139115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b="1" dirty="0"/>
              <a:t>12. На каком языке разговаривают жители данного острова? А) английском; Б) испанском; В) русском; Г) японском.</a:t>
            </a:r>
          </a:p>
        </p:txBody>
      </p:sp>
    </p:spTree>
    <p:extLst>
      <p:ext uri="{BB962C8B-B14F-4D97-AF65-F5344CB8AC3E}">
        <p14:creationId xmlns:p14="http://schemas.microsoft.com/office/powerpoint/2010/main" val="349600725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>
            <a:extLst>
              <a:ext uri="{FF2B5EF4-FFF2-40B4-BE49-F238E27FC236}">
                <a16:creationId xmlns:a16="http://schemas.microsoft.com/office/drawing/2014/main" xmlns="" id="{17DEA0E7-64CA-160A-C51A-740BA39F357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6441" y="1316433"/>
            <a:ext cx="9332144" cy="5249331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6F036E53-882E-2C7D-BC08-0E3A49DE9387}"/>
              </a:ext>
            </a:extLst>
          </p:cNvPr>
          <p:cNvSpPr txBox="1"/>
          <p:nvPr/>
        </p:nvSpPr>
        <p:spPr>
          <a:xfrm>
            <a:off x="254832" y="0"/>
            <a:ext cx="116323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b="1" dirty="0"/>
              <a:t>13. Государственное образование на слайде относится к: А) виртуальным государствам; Б) международным территориям; В) суверенным государствам; Г) зависимым территориям.</a:t>
            </a:r>
          </a:p>
        </p:txBody>
      </p:sp>
    </p:spTree>
    <p:extLst>
      <p:ext uri="{BB962C8B-B14F-4D97-AF65-F5344CB8AC3E}">
        <p14:creationId xmlns:p14="http://schemas.microsoft.com/office/powerpoint/2010/main" val="420951540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5FDE8AD7-F16B-AA95-F791-CEFF4A4F686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4207" b="3825"/>
          <a:stretch/>
        </p:blipFill>
        <p:spPr>
          <a:xfrm>
            <a:off x="2851588" y="1004341"/>
            <a:ext cx="6561849" cy="5606322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2C49291A-214C-F69C-F1D6-1A19E21AED7E}"/>
              </a:ext>
            </a:extLst>
          </p:cNvPr>
          <p:cNvSpPr txBox="1"/>
          <p:nvPr/>
        </p:nvSpPr>
        <p:spPr>
          <a:xfrm>
            <a:off x="272322" y="37475"/>
            <a:ext cx="1164735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b="1" dirty="0"/>
              <a:t>14. Какой показатель отображен на слайде (данные за 2022 год)? А) коэффициент рождаемости; Б) средний возраст; В) средний размер обуви; Г) средний вес жителя.</a:t>
            </a:r>
          </a:p>
        </p:txBody>
      </p:sp>
    </p:spTree>
    <p:extLst>
      <p:ext uri="{BB962C8B-B14F-4D97-AF65-F5344CB8AC3E}">
        <p14:creationId xmlns:p14="http://schemas.microsoft.com/office/powerpoint/2010/main" val="227804163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>
            <a:extLst>
              <a:ext uri="{FF2B5EF4-FFF2-40B4-BE49-F238E27FC236}">
                <a16:creationId xmlns:a16="http://schemas.microsoft.com/office/drawing/2014/main" xmlns="" id="{8B7F9989-B887-B46F-DE6F-892302EEAC2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576" y="1139252"/>
            <a:ext cx="9601873" cy="5398644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C5D1F315-9AE7-34DE-8644-E726BC90B5D1}"/>
              </a:ext>
            </a:extLst>
          </p:cNvPr>
          <p:cNvSpPr txBox="1"/>
          <p:nvPr/>
        </p:nvSpPr>
        <p:spPr>
          <a:xfrm>
            <a:off x="362262" y="104932"/>
            <a:ext cx="1146747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/>
              <a:t>15. Какому государству принадлежат территории, обозначенные красным цветом: А) Великобритании; Б) Кипру; В) России; Г) Турции.</a:t>
            </a:r>
          </a:p>
        </p:txBody>
      </p:sp>
    </p:spTree>
    <p:extLst>
      <p:ext uri="{BB962C8B-B14F-4D97-AF65-F5344CB8AC3E}">
        <p14:creationId xmlns:p14="http://schemas.microsoft.com/office/powerpoint/2010/main" val="175459188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25072E6A-340C-AB75-9860-CD78E96243D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811" t="10929" r="730" b="2077"/>
          <a:stretch/>
        </p:blipFill>
        <p:spPr>
          <a:xfrm>
            <a:off x="922182" y="1359958"/>
            <a:ext cx="10420662" cy="5236646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735D05D3-4B91-38D8-1D3E-07CCEB9EFEEF}"/>
              </a:ext>
            </a:extLst>
          </p:cNvPr>
          <p:cNvSpPr txBox="1"/>
          <p:nvPr/>
        </p:nvSpPr>
        <p:spPr>
          <a:xfrm>
            <a:off x="299802" y="54698"/>
            <a:ext cx="1154242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b="1" dirty="0"/>
              <a:t>16. Какая информация представлена в каждом квадранте? А) доля суши мира; Б) доля населения мира; В) доля развивающихся государств мира ; Г) доля суверенных государств мира.</a:t>
            </a:r>
          </a:p>
        </p:txBody>
      </p:sp>
    </p:spTree>
    <p:extLst>
      <p:ext uri="{BB962C8B-B14F-4D97-AF65-F5344CB8AC3E}">
        <p14:creationId xmlns:p14="http://schemas.microsoft.com/office/powerpoint/2010/main" val="108993694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DB9B2BC9-0FC7-5634-7A4B-5EBC5F0E545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3934" b="2732"/>
          <a:stretch/>
        </p:blipFill>
        <p:spPr>
          <a:xfrm>
            <a:off x="2317997" y="1330300"/>
            <a:ext cx="7629031" cy="5340322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7BA829DF-CB90-5516-006D-1B49E22666C4}"/>
              </a:ext>
            </a:extLst>
          </p:cNvPr>
          <p:cNvSpPr txBox="1"/>
          <p:nvPr/>
        </p:nvSpPr>
        <p:spPr>
          <a:xfrm>
            <a:off x="317291" y="7495"/>
            <a:ext cx="115574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b="1" dirty="0"/>
              <a:t>17. Выберите НЕВЕРНЫЙ факт об участке земной поверхности, показанном на слайде. А) наименьшее море по площади; Б) самый мелкий пролив; В) самое пресное море; Г) самое мелкое море. </a:t>
            </a:r>
          </a:p>
        </p:txBody>
      </p:sp>
    </p:spTree>
    <p:extLst>
      <p:ext uri="{BB962C8B-B14F-4D97-AF65-F5344CB8AC3E}">
        <p14:creationId xmlns:p14="http://schemas.microsoft.com/office/powerpoint/2010/main" val="307383208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3">
            <a:extLst>
              <a:ext uri="{FF2B5EF4-FFF2-40B4-BE49-F238E27FC236}">
                <a16:creationId xmlns:a16="http://schemas.microsoft.com/office/drawing/2014/main" xmlns="" id="{98FE4375-D8B6-ABCC-29EB-98493CBA12D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309489" y="196948"/>
            <a:ext cx="11549575" cy="6661051"/>
          </a:xfrm>
        </p:spPr>
        <p:txBody>
          <a:bodyPr>
            <a:normAutofit fontScale="85000" lnSpcReduction="10000"/>
          </a:bodyPr>
          <a:lstStyle/>
          <a:p>
            <a:pPr algn="ctr" eaLnBrk="1" hangingPunct="1">
              <a:buFontTx/>
              <a:buNone/>
              <a:defRPr/>
            </a:pPr>
            <a:r>
              <a:rPr lang="ru-RU" sz="3500" b="1" dirty="0">
                <a:cs typeface="Times New Roman" pitchFamily="18" charset="0"/>
              </a:rPr>
              <a:t>Уважаемые участники олимпиады! </a:t>
            </a:r>
          </a:p>
          <a:p>
            <a:pPr algn="ctr" eaLnBrk="1" hangingPunct="1">
              <a:buFontTx/>
              <a:buNone/>
              <a:defRPr/>
            </a:pPr>
            <a:endParaRPr lang="ru-RU" sz="2400" b="1" dirty="0">
              <a:cs typeface="Times New Roman" pitchFamily="18" charset="0"/>
            </a:endParaRPr>
          </a:p>
          <a:p>
            <a:pPr algn="just" eaLnBrk="1" hangingPunct="1">
              <a:lnSpc>
                <a:spcPct val="120000"/>
              </a:lnSpc>
              <a:buFontTx/>
              <a:buNone/>
              <a:defRPr/>
            </a:pPr>
            <a:r>
              <a:rPr lang="ru-RU" sz="2000" dirty="0">
                <a:cs typeface="Times New Roman" pitchFamily="18" charset="0"/>
              </a:rPr>
              <a:t>		</a:t>
            </a:r>
            <a:r>
              <a:rPr lang="ru-RU" sz="2600" b="1" dirty="0">
                <a:cs typeface="Times New Roman" pitchFamily="18" charset="0"/>
              </a:rPr>
              <a:t>Мультимедийный тест состоит из 40 тестовых вопросов закрытого типа, стоимостью 1 балл. Вам необходимо выбрать единственный правильный вариант ответа.	</a:t>
            </a:r>
          </a:p>
          <a:p>
            <a:pPr algn="just" eaLnBrk="1" hangingPunct="1">
              <a:lnSpc>
                <a:spcPct val="120000"/>
              </a:lnSpc>
              <a:buFontTx/>
              <a:buNone/>
              <a:defRPr/>
            </a:pPr>
            <a:r>
              <a:rPr lang="ru-RU" sz="2600" b="1" dirty="0">
                <a:cs typeface="Times New Roman" pitchFamily="18" charset="0"/>
              </a:rPr>
              <a:t>	</a:t>
            </a:r>
          </a:p>
          <a:p>
            <a:pPr algn="just" eaLnBrk="1" hangingPunct="1">
              <a:lnSpc>
                <a:spcPct val="120000"/>
              </a:lnSpc>
              <a:buFontTx/>
              <a:buNone/>
              <a:defRPr/>
            </a:pPr>
            <a:r>
              <a:rPr lang="ru-RU" sz="2600" b="1" dirty="0">
                <a:cs typeface="Times New Roman" pitchFamily="18" charset="0"/>
              </a:rPr>
              <a:t>		На выполнение заданий мультимедийного теста олимпиадной работы отводится 1 час (60 минут).</a:t>
            </a:r>
          </a:p>
          <a:p>
            <a:pPr algn="just" eaLnBrk="1" hangingPunct="1">
              <a:lnSpc>
                <a:spcPct val="120000"/>
              </a:lnSpc>
              <a:buFontTx/>
              <a:buNone/>
              <a:defRPr/>
            </a:pPr>
            <a:endParaRPr lang="ru-RU" sz="2600" b="1" dirty="0">
              <a:cs typeface="Times New Roman" pitchFamily="18" charset="0"/>
            </a:endParaRPr>
          </a:p>
          <a:p>
            <a:pPr algn="just" eaLnBrk="1" hangingPunct="1">
              <a:lnSpc>
                <a:spcPct val="120000"/>
              </a:lnSpc>
              <a:buFontTx/>
              <a:buNone/>
              <a:defRPr/>
            </a:pPr>
            <a:r>
              <a:rPr lang="ru-RU" sz="2600" b="1" dirty="0">
                <a:cs typeface="Times New Roman" pitchFamily="18" charset="0"/>
              </a:rPr>
              <a:t>		Ответы на задания мультимедийного теста необходимо вписать в предлагаемый бланк ответов.</a:t>
            </a:r>
          </a:p>
          <a:p>
            <a:pPr algn="just" eaLnBrk="1" hangingPunct="1">
              <a:lnSpc>
                <a:spcPct val="120000"/>
              </a:lnSpc>
              <a:buFontTx/>
              <a:buNone/>
              <a:defRPr/>
            </a:pPr>
            <a:endParaRPr lang="ru-RU" sz="2600" b="1" dirty="0">
              <a:cs typeface="Times New Roman" pitchFamily="18" charset="0"/>
            </a:endParaRPr>
          </a:p>
          <a:p>
            <a:pPr algn="just" eaLnBrk="1" hangingPunct="1">
              <a:lnSpc>
                <a:spcPct val="120000"/>
              </a:lnSpc>
              <a:buFontTx/>
              <a:buNone/>
              <a:defRPr/>
            </a:pPr>
            <a:r>
              <a:rPr lang="ru-RU" sz="2600" b="1" dirty="0">
                <a:cs typeface="Times New Roman" pitchFamily="18" charset="0"/>
              </a:rPr>
              <a:t>		По результатам мультимедийного тестирования Вы можете получить максимум 40 баллов.</a:t>
            </a:r>
          </a:p>
          <a:p>
            <a:pPr eaLnBrk="1" hangingPunct="1">
              <a:buFontTx/>
              <a:buNone/>
              <a:defRPr/>
            </a:pPr>
            <a:endParaRPr lang="ru-RU" sz="2400" dirty="0">
              <a:cs typeface="Times New Roman" pitchFamily="18" charset="0"/>
            </a:endParaRPr>
          </a:p>
          <a:p>
            <a:pPr algn="ctr" eaLnBrk="1" hangingPunct="1">
              <a:buFontTx/>
              <a:buNone/>
              <a:defRPr/>
            </a:pPr>
            <a:r>
              <a:rPr lang="ru-RU" sz="3500" b="1" dirty="0">
                <a:cs typeface="Times New Roman" pitchFamily="18" charset="0"/>
              </a:rPr>
              <a:t>ЖЕЛАЕМ ВАМ УДАЧИ!</a:t>
            </a:r>
            <a:endParaRPr lang="ru-RU" sz="2000" dirty="0"/>
          </a:p>
        </p:txBody>
      </p:sp>
    </p:spTree>
  </p:cSld>
  <p:clrMapOvr>
    <a:masterClrMapping/>
  </p:clrMapOvr>
  <p:transition advClick="0" advTm="72000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357C048F-15BC-05A0-D7A2-6AAB13EB7C1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5738"/>
          <a:stretch/>
        </p:blipFill>
        <p:spPr>
          <a:xfrm>
            <a:off x="2705656" y="749508"/>
            <a:ext cx="6853714" cy="5778708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E7BB7EDD-9A20-8781-144E-B67DAF5B5AC1}"/>
              </a:ext>
            </a:extLst>
          </p:cNvPr>
          <p:cNvSpPr txBox="1"/>
          <p:nvPr/>
        </p:nvSpPr>
        <p:spPr>
          <a:xfrm>
            <a:off x="309797" y="0"/>
            <a:ext cx="1157240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b="1" dirty="0"/>
              <a:t>18. Дельта какой реки представлена на слайде? А) Лена; Б) Лимпопо; В) </a:t>
            </a:r>
            <a:r>
              <a:rPr lang="ru-RU" sz="2400" b="1" dirty="0" err="1"/>
              <a:t>Луалаба</a:t>
            </a:r>
            <a:r>
              <a:rPr lang="ru-RU" sz="2400" b="1" dirty="0"/>
              <a:t>; Г) Луара.</a:t>
            </a:r>
          </a:p>
        </p:txBody>
      </p:sp>
    </p:spTree>
    <p:extLst>
      <p:ext uri="{BB962C8B-B14F-4D97-AF65-F5344CB8AC3E}">
        <p14:creationId xmlns:p14="http://schemas.microsoft.com/office/powerpoint/2010/main" val="401049601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E3BAB548-0614-F209-0629-13E71CDC551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8088" b="15191"/>
          <a:stretch/>
        </p:blipFill>
        <p:spPr>
          <a:xfrm>
            <a:off x="1556699" y="1244183"/>
            <a:ext cx="9151627" cy="5261548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8FF5A9E4-0851-0E05-37FC-2A10BB85B93D}"/>
              </a:ext>
            </a:extLst>
          </p:cNvPr>
          <p:cNvSpPr txBox="1"/>
          <p:nvPr/>
        </p:nvSpPr>
        <p:spPr>
          <a:xfrm>
            <a:off x="361299" y="167603"/>
            <a:ext cx="1154242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b="1" dirty="0"/>
              <a:t>19. На территории, показанной на слайде, ведется добыча: А) газа; Б) гипса; В) нефти; Г) соли.</a:t>
            </a:r>
          </a:p>
        </p:txBody>
      </p:sp>
    </p:spTree>
    <p:extLst>
      <p:ext uri="{BB962C8B-B14F-4D97-AF65-F5344CB8AC3E}">
        <p14:creationId xmlns:p14="http://schemas.microsoft.com/office/powerpoint/2010/main" val="407062737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9A166230-066C-8349-FD94-8905E2C5EE0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92775" y="348090"/>
            <a:ext cx="5849651" cy="6374998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EA654B3E-69C5-7C47-5B32-5B20433E5F93}"/>
              </a:ext>
            </a:extLst>
          </p:cNvPr>
          <p:cNvSpPr txBox="1"/>
          <p:nvPr/>
        </p:nvSpPr>
        <p:spPr>
          <a:xfrm>
            <a:off x="329784" y="539646"/>
            <a:ext cx="5096655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b="1" dirty="0"/>
              <a:t>20. На слайде представлено распространение:</a:t>
            </a:r>
          </a:p>
          <a:p>
            <a:pPr algn="just"/>
            <a:r>
              <a:rPr lang="ru-RU" sz="2400" b="1" dirty="0"/>
              <a:t>А) языковых групп; </a:t>
            </a:r>
          </a:p>
          <a:p>
            <a:pPr algn="just"/>
            <a:r>
              <a:rPr lang="ru-RU" sz="2400" b="1" dirty="0"/>
              <a:t>Б) конфессий; </a:t>
            </a:r>
          </a:p>
          <a:p>
            <a:pPr algn="just"/>
            <a:r>
              <a:rPr lang="ru-RU" sz="2400" b="1" dirty="0"/>
              <a:t>В) геополитических группировок;  </a:t>
            </a:r>
          </a:p>
          <a:p>
            <a:pPr algn="just"/>
            <a:r>
              <a:rPr lang="ru-RU" sz="2400" b="1" dirty="0"/>
              <a:t>Г) международных организаций.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43C820FE-6F22-AB3B-B106-6C8E8E0E198D}"/>
              </a:ext>
            </a:extLst>
          </p:cNvPr>
          <p:cNvSpPr txBox="1"/>
          <p:nvPr/>
        </p:nvSpPr>
        <p:spPr>
          <a:xfrm>
            <a:off x="5692775" y="539646"/>
            <a:ext cx="1562463" cy="13341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7247789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1176D969-BBA1-A8B3-6C1E-FCC3F89DBCC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4645"/>
          <a:stretch/>
        </p:blipFill>
        <p:spPr>
          <a:xfrm>
            <a:off x="5141626" y="363199"/>
            <a:ext cx="6625223" cy="6239968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93228804-C29F-68DB-0B74-346DF36A7A45}"/>
              </a:ext>
            </a:extLst>
          </p:cNvPr>
          <p:cNvSpPr txBox="1"/>
          <p:nvPr/>
        </p:nvSpPr>
        <p:spPr>
          <a:xfrm>
            <a:off x="254832" y="134911"/>
            <a:ext cx="4661942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b="1" dirty="0"/>
              <a:t>21. Информация на слайде отображает по странам Африки долю: </a:t>
            </a:r>
          </a:p>
          <a:p>
            <a:pPr algn="just"/>
            <a:r>
              <a:rPr lang="ru-RU" sz="2400" b="1" dirty="0"/>
              <a:t>А) пустынь; </a:t>
            </a:r>
          </a:p>
          <a:p>
            <a:pPr algn="just"/>
            <a:r>
              <a:rPr lang="ru-RU" sz="2400" b="1" dirty="0"/>
              <a:t>Б) коренного населения; </a:t>
            </a:r>
          </a:p>
          <a:p>
            <a:pPr algn="just"/>
            <a:r>
              <a:rPr lang="ru-RU" sz="2400" b="1" dirty="0"/>
              <a:t>В) англоговорящего населения;</a:t>
            </a:r>
          </a:p>
          <a:p>
            <a:pPr algn="just"/>
            <a:r>
              <a:rPr lang="ru-RU" sz="2400" b="1" dirty="0"/>
              <a:t>Г) городского населения.</a:t>
            </a:r>
          </a:p>
        </p:txBody>
      </p:sp>
    </p:spTree>
    <p:extLst>
      <p:ext uri="{BB962C8B-B14F-4D97-AF65-F5344CB8AC3E}">
        <p14:creationId xmlns:p14="http://schemas.microsoft.com/office/powerpoint/2010/main" val="276499875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A564FC63-AFAC-9928-CA88-57B6E2DAA20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0492" r="13069" b="6667"/>
          <a:stretch/>
        </p:blipFill>
        <p:spPr>
          <a:xfrm>
            <a:off x="1627788" y="1176728"/>
            <a:ext cx="9009449" cy="568127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BAA198D7-5DAB-0CFD-F584-2CC5F65A8E43}"/>
              </a:ext>
            </a:extLst>
          </p:cNvPr>
          <p:cNvSpPr txBox="1"/>
          <p:nvPr/>
        </p:nvSpPr>
        <p:spPr>
          <a:xfrm>
            <a:off x="254834" y="113383"/>
            <a:ext cx="1166234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b="1" dirty="0"/>
              <a:t>22. На карте показан прирост населения по штатам США с 1950 года по настоящее время. Назовите штат, в котором, население уменьшилось. А) Западная Вирджиния; Б) Массачусетс; В) Пенсильвания Г) Иллинойс.</a:t>
            </a:r>
          </a:p>
        </p:txBody>
      </p:sp>
    </p:spTree>
    <p:extLst>
      <p:ext uri="{BB962C8B-B14F-4D97-AF65-F5344CB8AC3E}">
        <p14:creationId xmlns:p14="http://schemas.microsoft.com/office/powerpoint/2010/main" val="376794396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>
            <a:extLst>
              <a:ext uri="{FF2B5EF4-FFF2-40B4-BE49-F238E27FC236}">
                <a16:creationId xmlns:a16="http://schemas.microsoft.com/office/drawing/2014/main" xmlns="" id="{0AD44EE1-9556-9E82-CA5F-090415CCC0D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09706" y="2021237"/>
            <a:ext cx="6267450" cy="4533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>
            <a:extLst>
              <a:ext uri="{FF2B5EF4-FFF2-40B4-BE49-F238E27FC236}">
                <a16:creationId xmlns:a16="http://schemas.microsoft.com/office/drawing/2014/main" xmlns="" id="{F494CC07-0D85-F0EC-995C-B8EEF37F856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90" r="13680"/>
          <a:stretch/>
        </p:blipFill>
        <p:spPr bwMode="auto">
          <a:xfrm>
            <a:off x="478179" y="2090162"/>
            <a:ext cx="5241702" cy="4396050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0F86AF0A-E1A4-6D16-D366-E9079C32469D}"/>
              </a:ext>
            </a:extLst>
          </p:cNvPr>
          <p:cNvSpPr txBox="1"/>
          <p:nvPr/>
        </p:nvSpPr>
        <p:spPr>
          <a:xfrm>
            <a:off x="3611904" y="2252395"/>
            <a:ext cx="1633717" cy="36933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ru-RU" b="1" dirty="0"/>
              <a:t>Добыча торфа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C64826D4-632D-CDE2-ACED-6D1C4F54E1E1}"/>
              </a:ext>
            </a:extLst>
          </p:cNvPr>
          <p:cNvSpPr txBox="1"/>
          <p:nvPr/>
        </p:nvSpPr>
        <p:spPr>
          <a:xfrm>
            <a:off x="403365" y="197903"/>
            <a:ext cx="1142484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b="1" dirty="0"/>
              <a:t>23. Назовите крупнейшее месторождение торфа в Беларуси. Мощность торфяного пласта на данном месторождении достигает 11 м при средней мощности по всем месторождениям 1,5 – 2 м.</a:t>
            </a:r>
          </a:p>
          <a:p>
            <a:pPr algn="just"/>
            <a:r>
              <a:rPr lang="ru-RU" sz="2400" b="1" dirty="0"/>
              <a:t>А) </a:t>
            </a:r>
            <a:r>
              <a:rPr lang="ru-RU" sz="2400" b="1" dirty="0" err="1"/>
              <a:t>Выгонощанское</a:t>
            </a:r>
            <a:r>
              <a:rPr lang="ru-RU" sz="2400" b="1" dirty="0"/>
              <a:t>; Б) Ореховский Мох; Б) </a:t>
            </a:r>
            <a:r>
              <a:rPr lang="ru-RU" sz="2400" b="1" dirty="0" err="1"/>
              <a:t>Освейское</a:t>
            </a:r>
            <a:r>
              <a:rPr lang="ru-RU" sz="2400" b="1" dirty="0"/>
              <a:t>; Г) Осинторф.</a:t>
            </a:r>
          </a:p>
        </p:txBody>
      </p:sp>
    </p:spTree>
    <p:extLst>
      <p:ext uri="{BB962C8B-B14F-4D97-AF65-F5344CB8AC3E}">
        <p14:creationId xmlns:p14="http://schemas.microsoft.com/office/powerpoint/2010/main" val="221369807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>
            <a:extLst>
              <a:ext uri="{FF2B5EF4-FFF2-40B4-BE49-F238E27FC236}">
                <a16:creationId xmlns:a16="http://schemas.microsoft.com/office/drawing/2014/main" xmlns="" id="{391CBDB7-7FD9-070B-47C3-8189EEED8A9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76" b="10804"/>
          <a:stretch/>
        </p:blipFill>
        <p:spPr bwMode="auto">
          <a:xfrm>
            <a:off x="1058654" y="1008087"/>
            <a:ext cx="10074691" cy="5642579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C79CD17A-421C-B61A-6694-0610D012835C}"/>
              </a:ext>
            </a:extLst>
          </p:cNvPr>
          <p:cNvSpPr txBox="1"/>
          <p:nvPr/>
        </p:nvSpPr>
        <p:spPr>
          <a:xfrm>
            <a:off x="329381" y="68655"/>
            <a:ext cx="1153323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/>
              <a:t>24. Какой тип озер представлен на слайде? </a:t>
            </a:r>
          </a:p>
          <a:p>
            <a:r>
              <a:rPr lang="ru-RU" sz="2400" b="1" dirty="0"/>
              <a:t>А) ледниковый; Б) карстовый; В) суффозионный; Г) </a:t>
            </a:r>
            <a:r>
              <a:rPr lang="ru-RU" sz="2400" b="1" dirty="0" err="1"/>
              <a:t>старичный</a:t>
            </a:r>
            <a:r>
              <a:rPr lang="ru-RU" sz="2400" b="1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30237482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>
            <a:extLst>
              <a:ext uri="{FF2B5EF4-FFF2-40B4-BE49-F238E27FC236}">
                <a16:creationId xmlns:a16="http://schemas.microsoft.com/office/drawing/2014/main" xmlns="" id="{DCFD143C-B9F0-9507-2464-591E692FB0D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566"/>
          <a:stretch/>
        </p:blipFill>
        <p:spPr bwMode="auto">
          <a:xfrm>
            <a:off x="1600801" y="1308968"/>
            <a:ext cx="8990397" cy="5106581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C3053B80-DCF7-DBDD-91B1-011BDFBCF964}"/>
              </a:ext>
            </a:extLst>
          </p:cNvPr>
          <p:cNvSpPr txBox="1"/>
          <p:nvPr/>
        </p:nvSpPr>
        <p:spPr>
          <a:xfrm>
            <a:off x="366252" y="221226"/>
            <a:ext cx="1145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b="1" dirty="0"/>
              <a:t>25. В каком районе Беларуси находится данный населенный пункт? </a:t>
            </a:r>
          </a:p>
          <a:p>
            <a:pPr algn="just"/>
            <a:r>
              <a:rPr lang="ru-RU" sz="2400" b="1" dirty="0"/>
              <a:t>А) Петриковском; Б) Пинском; В) Полоцком; Г) Поставском. </a:t>
            </a:r>
          </a:p>
        </p:txBody>
      </p:sp>
    </p:spTree>
    <p:extLst>
      <p:ext uri="{BB962C8B-B14F-4D97-AF65-F5344CB8AC3E}">
        <p14:creationId xmlns:p14="http://schemas.microsoft.com/office/powerpoint/2010/main" val="236172379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>
            <a:extLst>
              <a:ext uri="{FF2B5EF4-FFF2-40B4-BE49-F238E27FC236}">
                <a16:creationId xmlns:a16="http://schemas.microsoft.com/office/drawing/2014/main" xmlns="" id="{F69F77FC-C17C-D1E1-3C68-751BCAC90EC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7146" y="2372324"/>
            <a:ext cx="7414854" cy="4485675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>
            <a:extLst>
              <a:ext uri="{FF2B5EF4-FFF2-40B4-BE49-F238E27FC236}">
                <a16:creationId xmlns:a16="http://schemas.microsoft.com/office/drawing/2014/main" xmlns="" id="{3602905A-BAEA-BF3F-37D0-446C1E4E841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291" b="7880"/>
          <a:stretch/>
        </p:blipFill>
        <p:spPr bwMode="auto">
          <a:xfrm>
            <a:off x="0" y="4399942"/>
            <a:ext cx="4777146" cy="2458058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4" name="Picture 6">
            <a:extLst>
              <a:ext uri="{FF2B5EF4-FFF2-40B4-BE49-F238E27FC236}">
                <a16:creationId xmlns:a16="http://schemas.microsoft.com/office/drawing/2014/main" xmlns="" id="{7AB4D75D-B152-1971-1D08-D48FE1B7433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104" r="11731"/>
          <a:stretch/>
        </p:blipFill>
        <p:spPr bwMode="auto">
          <a:xfrm>
            <a:off x="10076631" y="14068"/>
            <a:ext cx="2115369" cy="2743200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6" name="Picture 8">
            <a:extLst>
              <a:ext uri="{FF2B5EF4-FFF2-40B4-BE49-F238E27FC236}">
                <a16:creationId xmlns:a16="http://schemas.microsoft.com/office/drawing/2014/main" xmlns="" id="{0B8DA97D-355B-043D-E70D-6479D42B409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301" b="10753"/>
          <a:stretch/>
        </p:blipFill>
        <p:spPr bwMode="auto">
          <a:xfrm>
            <a:off x="0" y="2372323"/>
            <a:ext cx="4777146" cy="2027618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88540D84-7E05-1BB2-A0AB-7B4A7FD76589}"/>
              </a:ext>
            </a:extLst>
          </p:cNvPr>
          <p:cNvSpPr txBox="1"/>
          <p:nvPr/>
        </p:nvSpPr>
        <p:spPr>
          <a:xfrm>
            <a:off x="221226" y="64000"/>
            <a:ext cx="958645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b="1" dirty="0"/>
              <a:t>26. На слайде показаны представители фауны Беларуси, которые являются: </a:t>
            </a:r>
          </a:p>
          <a:p>
            <a:pPr algn="just"/>
            <a:r>
              <a:rPr lang="ru-RU" sz="2400" b="1" dirty="0"/>
              <a:t>А) </a:t>
            </a:r>
            <a:r>
              <a:rPr lang="ru-RU" sz="2400" b="1" dirty="0" err="1"/>
              <a:t>интродуцированными</a:t>
            </a:r>
            <a:r>
              <a:rPr lang="ru-RU" sz="2400" b="1" dirty="0"/>
              <a:t> видами; </a:t>
            </a:r>
          </a:p>
          <a:p>
            <a:pPr algn="just"/>
            <a:r>
              <a:rPr lang="ru-RU" sz="2400" b="1" dirty="0"/>
              <a:t>Б) видами, занесенными в Красную книгу; </a:t>
            </a:r>
          </a:p>
          <a:p>
            <a:pPr algn="just"/>
            <a:r>
              <a:rPr lang="ru-RU" sz="2400" b="1" dirty="0"/>
              <a:t>В) вымершими видами; </a:t>
            </a:r>
          </a:p>
          <a:p>
            <a:pPr algn="just"/>
            <a:r>
              <a:rPr lang="ru-RU" sz="2400" b="1" dirty="0"/>
              <a:t>Г) синантропными видами.</a:t>
            </a:r>
          </a:p>
        </p:txBody>
      </p:sp>
    </p:spTree>
    <p:extLst>
      <p:ext uri="{BB962C8B-B14F-4D97-AF65-F5344CB8AC3E}">
        <p14:creationId xmlns:p14="http://schemas.microsoft.com/office/powerpoint/2010/main" val="296820706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04" name="Picture 12">
            <a:extLst>
              <a:ext uri="{FF2B5EF4-FFF2-40B4-BE49-F238E27FC236}">
                <a16:creationId xmlns:a16="http://schemas.microsoft.com/office/drawing/2014/main" xmlns="" id="{1965738F-2415-9B3A-E063-240C3BFA923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748"/>
          <a:stretch/>
        </p:blipFill>
        <p:spPr bwMode="auto">
          <a:xfrm>
            <a:off x="1552793" y="1233495"/>
            <a:ext cx="9086414" cy="5344287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BA7878E1-B0FB-6261-FD77-007049CB8E65}"/>
              </a:ext>
            </a:extLst>
          </p:cNvPr>
          <p:cNvSpPr txBox="1"/>
          <p:nvPr/>
        </p:nvSpPr>
        <p:spPr>
          <a:xfrm>
            <a:off x="292509" y="280218"/>
            <a:ext cx="1160698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b="1" dirty="0"/>
              <a:t>27. На слайде показан Миорский водопад - самый высокий водопад в Беларуси. На какой реке он находится: А) </a:t>
            </a:r>
            <a:r>
              <a:rPr lang="ru-RU" sz="2400" b="1" dirty="0" err="1"/>
              <a:t>Вята</a:t>
            </a:r>
            <a:r>
              <a:rPr lang="ru-RU" sz="2400" b="1" dirty="0"/>
              <a:t>; Б) </a:t>
            </a:r>
            <a:r>
              <a:rPr lang="ru-RU" sz="2400" b="1" dirty="0" err="1"/>
              <a:t>Мяделка</a:t>
            </a:r>
            <a:r>
              <a:rPr lang="ru-RU" sz="2400" b="1" dirty="0"/>
              <a:t>; В) </a:t>
            </a:r>
            <a:r>
              <a:rPr lang="ru-RU" sz="2400" b="1" dirty="0" err="1"/>
              <a:t>Страча</a:t>
            </a:r>
            <a:r>
              <a:rPr lang="ru-RU" sz="2400" b="1" dirty="0"/>
              <a:t>; Г) </a:t>
            </a:r>
            <a:r>
              <a:rPr lang="ru-RU" sz="2400" b="1" dirty="0" err="1"/>
              <a:t>Узлянка</a:t>
            </a:r>
            <a:r>
              <a:rPr lang="ru-RU" sz="2400" b="1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4577764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>
            <a:extLst>
              <a:ext uri="{FF2B5EF4-FFF2-40B4-BE49-F238E27FC236}">
                <a16:creationId xmlns:a16="http://schemas.microsoft.com/office/drawing/2014/main" xmlns="" id="{CA287839-B872-F2A3-B50B-2EC818BEA29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6048" y="660153"/>
            <a:ext cx="9339904" cy="58730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2A060198-CC59-A19A-16D3-D8DA1BCB32BC}"/>
              </a:ext>
            </a:extLst>
          </p:cNvPr>
          <p:cNvSpPr txBox="1"/>
          <p:nvPr/>
        </p:nvSpPr>
        <p:spPr>
          <a:xfrm>
            <a:off x="194872" y="85947"/>
            <a:ext cx="1156483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/>
              <a:t>1. Какой цифрой на слайде обозначен геодезический пункт? А) 9; Б) 18; В) 32;  Г) 39.  </a:t>
            </a:r>
          </a:p>
        </p:txBody>
      </p:sp>
    </p:spTree>
    <p:extLst>
      <p:ext uri="{BB962C8B-B14F-4D97-AF65-F5344CB8AC3E}">
        <p14:creationId xmlns:p14="http://schemas.microsoft.com/office/powerpoint/2010/main" val="47515061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>
            <a:extLst>
              <a:ext uri="{FF2B5EF4-FFF2-40B4-BE49-F238E27FC236}">
                <a16:creationId xmlns:a16="http://schemas.microsoft.com/office/drawing/2014/main" xmlns="" id="{F5D75123-0283-13D0-CE0C-46B20AB1F73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49" t="16189"/>
          <a:stretch/>
        </p:blipFill>
        <p:spPr bwMode="auto">
          <a:xfrm>
            <a:off x="7315198" y="667925"/>
            <a:ext cx="4876801" cy="3457936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0" name="Picture 4">
            <a:extLst>
              <a:ext uri="{FF2B5EF4-FFF2-40B4-BE49-F238E27FC236}">
                <a16:creationId xmlns:a16="http://schemas.microsoft.com/office/drawing/2014/main" xmlns="" id="{774A4BAE-2CF5-6DC6-CDAB-6439F578D25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92"/>
          <a:stretch/>
        </p:blipFill>
        <p:spPr bwMode="auto">
          <a:xfrm>
            <a:off x="2757948" y="667057"/>
            <a:ext cx="4540702" cy="3248025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2" name="Picture 6">
            <a:extLst>
              <a:ext uri="{FF2B5EF4-FFF2-40B4-BE49-F238E27FC236}">
                <a16:creationId xmlns:a16="http://schemas.microsoft.com/office/drawing/2014/main" xmlns="" id="{C233CA1E-1650-A395-9781-93B81966425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954"/>
          <a:stretch/>
        </p:blipFill>
        <p:spPr bwMode="auto">
          <a:xfrm>
            <a:off x="8571711" y="3915081"/>
            <a:ext cx="3620289" cy="2942919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4" name="Picture 8">
            <a:extLst>
              <a:ext uri="{FF2B5EF4-FFF2-40B4-BE49-F238E27FC236}">
                <a16:creationId xmlns:a16="http://schemas.microsoft.com/office/drawing/2014/main" xmlns="" id="{173C1AC8-6AFE-BA02-7175-87D842A918A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67542" y="3915082"/>
            <a:ext cx="4204169" cy="2942918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AutoShape 10">
            <a:extLst>
              <a:ext uri="{FF2B5EF4-FFF2-40B4-BE49-F238E27FC236}">
                <a16:creationId xmlns:a16="http://schemas.microsoft.com/office/drawing/2014/main" xmlns="" id="{DB9F4E90-87EC-9C9E-BC35-105044166186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9230" name="Picture 14" descr="Гостиница в дудутки - фото.">
            <a:extLst>
              <a:ext uri="{FF2B5EF4-FFF2-40B4-BE49-F238E27FC236}">
                <a16:creationId xmlns:a16="http://schemas.microsoft.com/office/drawing/2014/main" xmlns="" id="{D1ABEDF3-47DC-253D-6515-24DDF3184E2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800" y="3915082"/>
            <a:ext cx="4414377" cy="2942918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EB793B7E-80A2-6AAC-9128-6FAC823AC35F}"/>
              </a:ext>
            </a:extLst>
          </p:cNvPr>
          <p:cNvSpPr txBox="1"/>
          <p:nvPr/>
        </p:nvSpPr>
        <p:spPr>
          <a:xfrm>
            <a:off x="299884" y="84718"/>
            <a:ext cx="1159223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b="1" dirty="0"/>
              <a:t>28. Туристический объект, показанный на слайде расположен на территории района Беларуси: </a:t>
            </a:r>
          </a:p>
          <a:p>
            <a:pPr algn="just"/>
            <a:r>
              <a:rPr lang="ru-RU" sz="2400" b="1" dirty="0"/>
              <a:t>А) Логойского;</a:t>
            </a:r>
          </a:p>
          <a:p>
            <a:pPr algn="just"/>
            <a:r>
              <a:rPr lang="ru-RU" sz="2400" b="1" dirty="0"/>
              <a:t>Б) Минского;</a:t>
            </a:r>
          </a:p>
          <a:p>
            <a:pPr algn="just"/>
            <a:r>
              <a:rPr lang="ru-RU" sz="2400" b="1" dirty="0"/>
              <a:t>В) Пуховичского;</a:t>
            </a:r>
          </a:p>
          <a:p>
            <a:pPr algn="just"/>
            <a:r>
              <a:rPr lang="ru-RU" sz="2400" b="1" dirty="0"/>
              <a:t>Г) Слуцкого.</a:t>
            </a:r>
          </a:p>
        </p:txBody>
      </p:sp>
    </p:spTree>
    <p:extLst>
      <p:ext uri="{BB962C8B-B14F-4D97-AF65-F5344CB8AC3E}">
        <p14:creationId xmlns:p14="http://schemas.microsoft.com/office/powerpoint/2010/main" val="2764265742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>
            <a:extLst>
              <a:ext uri="{FF2B5EF4-FFF2-40B4-BE49-F238E27FC236}">
                <a16:creationId xmlns:a16="http://schemas.microsoft.com/office/drawing/2014/main" xmlns="" id="{6C6DD895-0172-6582-F0CD-B70AF128813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164"/>
          <a:stretch/>
        </p:blipFill>
        <p:spPr bwMode="auto">
          <a:xfrm>
            <a:off x="494143" y="3235312"/>
            <a:ext cx="5630511" cy="3370592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E96C9848-5C76-D37D-6FE3-7826A57F6DF8}"/>
              </a:ext>
            </a:extLst>
          </p:cNvPr>
          <p:cNvSpPr txBox="1"/>
          <p:nvPr/>
        </p:nvSpPr>
        <p:spPr>
          <a:xfrm>
            <a:off x="324466" y="161757"/>
            <a:ext cx="1157748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b="1" dirty="0"/>
              <a:t>29. В каком городе находится единственное в своем профиле предприятие Беларуси?</a:t>
            </a:r>
          </a:p>
          <a:p>
            <a:pPr algn="just"/>
            <a:r>
              <a:rPr lang="ru-RU" sz="2400" b="1" dirty="0"/>
              <a:t>А) Гродно;</a:t>
            </a:r>
          </a:p>
          <a:p>
            <a:pPr algn="just"/>
            <a:r>
              <a:rPr lang="ru-RU" sz="2400" b="1" dirty="0"/>
              <a:t>Б) Жлобине;</a:t>
            </a:r>
          </a:p>
          <a:p>
            <a:pPr algn="just"/>
            <a:r>
              <a:rPr lang="ru-RU" sz="2400" b="1" dirty="0"/>
              <a:t>В) Речице;</a:t>
            </a:r>
          </a:p>
          <a:p>
            <a:pPr algn="just"/>
            <a:r>
              <a:rPr lang="ru-RU" sz="2400" b="1" dirty="0"/>
              <a:t>Г) Светлогорске.</a:t>
            </a:r>
          </a:p>
        </p:txBody>
      </p:sp>
      <p:pic>
        <p:nvPicPr>
          <p:cNvPr id="3076" name="Picture 4">
            <a:extLst>
              <a:ext uri="{FF2B5EF4-FFF2-40B4-BE49-F238E27FC236}">
                <a16:creationId xmlns:a16="http://schemas.microsoft.com/office/drawing/2014/main" xmlns="" id="{B078E4EE-3A57-4B33-5A04-E5163AE59AD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35" t="2064"/>
          <a:stretch/>
        </p:blipFill>
        <p:spPr bwMode="auto">
          <a:xfrm>
            <a:off x="6124654" y="3235313"/>
            <a:ext cx="5680458" cy="3370591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>
            <a:extLst>
              <a:ext uri="{FF2B5EF4-FFF2-40B4-BE49-F238E27FC236}">
                <a16:creationId xmlns:a16="http://schemas.microsoft.com/office/drawing/2014/main" xmlns="" id="{255040EF-99E3-F661-29A4-CBAE7B0B822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7122" y="784785"/>
            <a:ext cx="5695521" cy="3370592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2074737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4B8E8D8B-91DD-F7F5-D7FC-2CA1965429FC}"/>
              </a:ext>
            </a:extLst>
          </p:cNvPr>
          <p:cNvSpPr txBox="1"/>
          <p:nvPr/>
        </p:nvSpPr>
        <p:spPr>
          <a:xfrm>
            <a:off x="324466" y="161757"/>
            <a:ext cx="1157748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b="1" dirty="0"/>
              <a:t>30. На фото </a:t>
            </a:r>
            <a:r>
              <a:rPr lang="ru-RU" sz="2400" b="1" dirty="0" err="1"/>
              <a:t>стапейшая</a:t>
            </a:r>
            <a:r>
              <a:rPr lang="ru-RU" sz="2400" b="1" dirty="0"/>
              <a:t> из 3-х ГРЭС Беларуси. Какой вид топлива она использует в настоящее время?</a:t>
            </a:r>
          </a:p>
          <a:p>
            <a:pPr algn="just"/>
            <a:r>
              <a:rPr lang="ru-RU" sz="2400" b="1" dirty="0"/>
              <a:t>А) древесина;</a:t>
            </a:r>
          </a:p>
          <a:p>
            <a:pPr algn="just"/>
            <a:r>
              <a:rPr lang="ru-RU" sz="2400" b="1" dirty="0"/>
              <a:t>Б) природный газ;</a:t>
            </a:r>
          </a:p>
          <a:p>
            <a:pPr algn="just"/>
            <a:r>
              <a:rPr lang="ru-RU" sz="2400" b="1" dirty="0"/>
              <a:t>В) топочный мазут;</a:t>
            </a:r>
          </a:p>
          <a:p>
            <a:pPr algn="just"/>
            <a:r>
              <a:rPr lang="ru-RU" sz="2400" b="1" dirty="0"/>
              <a:t>Г) торф.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4FA09F40-3122-AE44-8D80-332C5A206FB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0399" y="1021230"/>
            <a:ext cx="8991599" cy="5836770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60767222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7258" y="196948"/>
            <a:ext cx="11577484" cy="2871171"/>
          </a:xfrm>
        </p:spPr>
        <p:txBody>
          <a:bodyPr>
            <a:normAutofit/>
          </a:bodyPr>
          <a:lstStyle/>
          <a:p>
            <a:pPr marL="0" indent="0" algn="just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400" b="1" dirty="0"/>
              <a:t>31. Для государства, чей герб представлен на изображении, характерно следующее утверждение: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400" b="1" dirty="0"/>
              <a:t>А) государственная религия – ислам; 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400" b="1" dirty="0"/>
              <a:t>Б) климат – субтропический континентальный; 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400" b="1" dirty="0"/>
              <a:t>В) средняя ожидаемая продолжительность жизни – одна из самых высоких в мире; 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400" b="1" dirty="0"/>
              <a:t>Г) в государственном языке используется кириллических алфавит.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84955" y="2757268"/>
            <a:ext cx="3836643" cy="39037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0383507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4465" y="368710"/>
            <a:ext cx="11547988" cy="2529235"/>
          </a:xfrm>
        </p:spPr>
        <p:txBody>
          <a:bodyPr>
            <a:normAutofit/>
          </a:bodyPr>
          <a:lstStyle/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400" b="1" dirty="0"/>
              <a:t>32. Примером трансформного разлома на суше является: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400" b="1" dirty="0"/>
              <a:t>А) рифт Красного моря; 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400" b="1" dirty="0"/>
              <a:t>Б) Восточно-Африканская </a:t>
            </a:r>
            <a:r>
              <a:rPr lang="ru-RU" sz="2400" b="1" dirty="0" err="1"/>
              <a:t>рифтовая</a:t>
            </a:r>
            <a:r>
              <a:rPr lang="ru-RU" sz="2400" b="1" dirty="0"/>
              <a:t> система; 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400" b="1" dirty="0"/>
              <a:t>В) рифт Байкала; 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400" b="1" dirty="0"/>
              <a:t>Г) разлом Сан-Андреас.</a:t>
            </a:r>
          </a:p>
        </p:txBody>
      </p:sp>
      <p:pic>
        <p:nvPicPr>
          <p:cNvPr id="2050" name="Picture 2" descr="undefine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85819" y="844062"/>
            <a:ext cx="4675558" cy="6013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44285587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thumb_2dcb35eb56687031436fb63d562330f4_adaptiveResize_947_536.jpg"/>
          <p:cNvPicPr>
            <a:picLocks noChangeAspect="1"/>
          </p:cNvPicPr>
          <p:nvPr/>
        </p:nvPicPr>
        <p:blipFill>
          <a:blip r:embed="rId2" cstate="print"/>
          <a:srcRect l="6142"/>
          <a:stretch>
            <a:fillRect/>
          </a:stretch>
        </p:blipFill>
        <p:spPr>
          <a:xfrm>
            <a:off x="2890785" y="857231"/>
            <a:ext cx="4027800" cy="2428892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49166" name="Picture 14" descr="http://www.tourism-review.com/data/news/images/940.jpg"/>
          <p:cNvPicPr>
            <a:picLocks noChangeAspect="1" noChangeArrowheads="1"/>
          </p:cNvPicPr>
          <p:nvPr/>
        </p:nvPicPr>
        <p:blipFill>
          <a:blip r:embed="rId3" cstate="print"/>
          <a:srcRect b="35767"/>
          <a:stretch>
            <a:fillRect/>
          </a:stretch>
        </p:blipFill>
        <p:spPr bwMode="auto">
          <a:xfrm>
            <a:off x="7096132" y="827274"/>
            <a:ext cx="4152900" cy="242889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pic>
        <p:nvPicPr>
          <p:cNvPr id="49156" name="Picture 4" descr="http://rlv.zcache.ca/dharma_wheel_of_life_postcard-r286d1563e2264e679771b4ab41747ad8_vgbaq_8byvr_324.jpg"/>
          <p:cNvPicPr>
            <a:picLocks noChangeAspect="1" noChangeArrowheads="1"/>
          </p:cNvPicPr>
          <p:nvPr/>
        </p:nvPicPr>
        <p:blipFill>
          <a:blip r:embed="rId4" cstate="print"/>
          <a:srcRect l="13889" t="15046" r="14351" b="15508"/>
          <a:stretch>
            <a:fillRect/>
          </a:stretch>
        </p:blipFill>
        <p:spPr bwMode="auto">
          <a:xfrm>
            <a:off x="7252644" y="932804"/>
            <a:ext cx="928694" cy="898736"/>
          </a:xfrm>
          <a:prstGeom prst="rect">
            <a:avLst/>
          </a:prstGeom>
          <a:noFill/>
        </p:spPr>
      </p:pic>
      <p:pic>
        <p:nvPicPr>
          <p:cNvPr id="49158" name="Picture 6" descr="http://www.numizmatik.ru/shopcoins/images/757741b.jpg"/>
          <p:cNvPicPr>
            <a:picLocks noChangeAspect="1" noChangeArrowheads="1"/>
          </p:cNvPicPr>
          <p:nvPr/>
        </p:nvPicPr>
        <p:blipFill>
          <a:blip r:embed="rId5" cstate="print"/>
          <a:srcRect l="49915" t="7189" r="1450" b="1757"/>
          <a:stretch>
            <a:fillRect/>
          </a:stretch>
        </p:blipFill>
        <p:spPr bwMode="auto">
          <a:xfrm>
            <a:off x="10195238" y="898712"/>
            <a:ext cx="928694" cy="928694"/>
          </a:xfrm>
          <a:prstGeom prst="rect">
            <a:avLst/>
          </a:prstGeom>
          <a:noFill/>
        </p:spPr>
      </p:pic>
      <p:pic>
        <p:nvPicPr>
          <p:cNvPr id="49168" name="Picture 16" descr="http://bw4u.ru/articles/images/turism/top7_samye_deshevye_strany/1.jpg"/>
          <p:cNvPicPr>
            <a:picLocks noChangeAspect="1" noChangeArrowheads="1"/>
          </p:cNvPicPr>
          <p:nvPr/>
        </p:nvPicPr>
        <p:blipFill>
          <a:blip r:embed="rId6" cstate="print"/>
          <a:srcRect t="11364" r="803"/>
          <a:stretch>
            <a:fillRect/>
          </a:stretch>
        </p:blipFill>
        <p:spPr bwMode="auto">
          <a:xfrm>
            <a:off x="2890785" y="3571877"/>
            <a:ext cx="8358247" cy="278608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sp>
        <p:nvSpPr>
          <p:cNvPr id="12" name="Заголовок 1"/>
          <p:cNvSpPr>
            <a:spLocks noGrp="1"/>
          </p:cNvSpPr>
          <p:nvPr>
            <p:ph type="title"/>
          </p:nvPr>
        </p:nvSpPr>
        <p:spPr>
          <a:xfrm>
            <a:off x="301301" y="269601"/>
            <a:ext cx="10358284" cy="1827406"/>
          </a:xfrm>
        </p:spPr>
        <p:txBody>
          <a:bodyPr>
            <a:noAutofit/>
          </a:bodyPr>
          <a:lstStyle/>
          <a:p>
            <a:pPr algn="l">
              <a:lnSpc>
                <a:spcPct val="100000"/>
              </a:lnSpc>
            </a:pPr>
            <a:r>
              <a:rPr lang="ru-RU" sz="2400" b="1" dirty="0">
                <a:latin typeface="+mn-lt"/>
                <a:cs typeface="Arial" pitchFamily="34" charset="0"/>
              </a:rPr>
              <a:t>33. </a:t>
            </a:r>
            <a:r>
              <a:rPr lang="ru-RU" sz="2400" b="1" dirty="0">
                <a:latin typeface="+mn-lt"/>
                <a:cs typeface="Tahoma" pitchFamily="34" charset="0"/>
              </a:rPr>
              <a:t>Определите страну. </a:t>
            </a:r>
            <a:br>
              <a:rPr lang="ru-RU" sz="2400" b="1" dirty="0">
                <a:latin typeface="+mn-lt"/>
                <a:cs typeface="Tahoma" pitchFamily="34" charset="0"/>
              </a:rPr>
            </a:br>
            <a:r>
              <a:rPr lang="ru-RU" sz="2400" b="1" dirty="0">
                <a:latin typeface="+mn-lt"/>
                <a:cs typeface="Tahoma" pitchFamily="34" charset="0"/>
              </a:rPr>
              <a:t>А) Индонезия; </a:t>
            </a:r>
            <a:br>
              <a:rPr lang="ru-RU" sz="2400" b="1" dirty="0">
                <a:latin typeface="+mn-lt"/>
                <a:cs typeface="Tahoma" pitchFamily="34" charset="0"/>
              </a:rPr>
            </a:br>
            <a:r>
              <a:rPr lang="ru-RU" sz="2400" b="1" dirty="0">
                <a:latin typeface="+mn-lt"/>
                <a:cs typeface="Tahoma" pitchFamily="34" charset="0"/>
              </a:rPr>
              <a:t>Б) Камбоджа; </a:t>
            </a:r>
            <a:br>
              <a:rPr lang="ru-RU" sz="2400" b="1" dirty="0">
                <a:latin typeface="+mn-lt"/>
                <a:cs typeface="Tahoma" pitchFamily="34" charset="0"/>
              </a:rPr>
            </a:br>
            <a:r>
              <a:rPr lang="ru-RU" sz="2400" b="1" dirty="0">
                <a:latin typeface="+mn-lt"/>
                <a:cs typeface="Tahoma" pitchFamily="34" charset="0"/>
              </a:rPr>
              <a:t>В) Малайзия; </a:t>
            </a:r>
            <a:br>
              <a:rPr lang="ru-RU" sz="2400" b="1" dirty="0">
                <a:latin typeface="+mn-lt"/>
                <a:cs typeface="Tahoma" pitchFamily="34" charset="0"/>
              </a:rPr>
            </a:br>
            <a:r>
              <a:rPr lang="ru-RU" sz="2400" b="1" dirty="0">
                <a:latin typeface="+mn-lt"/>
                <a:cs typeface="Tahoma" pitchFamily="34" charset="0"/>
              </a:rPr>
              <a:t>Г) Таиланд.</a:t>
            </a: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94967" y="339634"/>
            <a:ext cx="11651227" cy="1463040"/>
          </a:xfrm>
        </p:spPr>
        <p:txBody>
          <a:bodyPr>
            <a:normAutofit/>
          </a:bodyPr>
          <a:lstStyle/>
          <a:p>
            <a:pPr marL="0" indent="0" algn="just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400" b="1" dirty="0"/>
              <a:t>34. Какая отрасль занимает первое место в структуре легкой промышленности Беларуси?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400" b="1" dirty="0"/>
              <a:t>А) трикотажная; Б) текстильная; В) швейная; Г) кожевенная.</a:t>
            </a:r>
            <a:endParaRPr lang="en-US" sz="2400" b="1" dirty="0"/>
          </a:p>
        </p:txBody>
      </p:sp>
      <p:pic>
        <p:nvPicPr>
          <p:cNvPr id="2050" name="Picture 2" descr="Ответы | § 38. География лёгкой промышленности — География, 9 класс | Супер  Решеба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0656" y="2006556"/>
            <a:ext cx="10419847" cy="3691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50314132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92509" y="147484"/>
            <a:ext cx="11606981" cy="2795451"/>
          </a:xfrm>
        </p:spPr>
        <p:txBody>
          <a:bodyPr>
            <a:normAutofit/>
          </a:bodyPr>
          <a:lstStyle/>
          <a:p>
            <a:pPr marL="0" indent="0" algn="just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400" b="1" dirty="0"/>
              <a:t>35. Какому государству принадлежит остров, на территории которого расположено самое северное поселение в мире с населением свыше 1 тысячи человек?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400" b="1" dirty="0"/>
              <a:t>А) Россия; 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400" b="1" dirty="0"/>
              <a:t>Б) Норвегия; 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400" b="1" dirty="0"/>
              <a:t>В) Дания; 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400" b="1" dirty="0"/>
              <a:t>Г) Канада.</a:t>
            </a:r>
            <a:endParaRPr lang="en-US" sz="2400" b="1" dirty="0"/>
          </a:p>
        </p:txBody>
      </p:sp>
      <p:pic>
        <p:nvPicPr>
          <p:cNvPr id="8194" name="Picture 2" descr="https://sun9-16.userapi.com/impg/h6xmThUWNNPw_mlctjIsfP3UVngthX-I8qtWEg/vd6uec2QBZM.jpg?size=955x639&amp;quality=95&amp;sign=aea84dc26bd27df5206ab86ba364e1df&amp;type=album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61187" y="1119797"/>
            <a:ext cx="7958704" cy="5325248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8078576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32736" y="0"/>
            <a:ext cx="11931446" cy="2978331"/>
          </a:xfrm>
        </p:spPr>
        <p:txBody>
          <a:bodyPr>
            <a:normAutofit fontScale="85000" lnSpcReduction="10000"/>
          </a:bodyPr>
          <a:lstStyle/>
          <a:p>
            <a:pPr marL="0" indent="0">
              <a:lnSpc>
                <a:spcPct val="110000"/>
              </a:lnSpc>
              <a:spcBef>
                <a:spcPts val="0"/>
              </a:spcBef>
              <a:buNone/>
            </a:pPr>
            <a:r>
              <a:rPr lang="ru-RU" b="1" dirty="0"/>
              <a:t>36. В каком варианте ответа приведены географические объекты, расположенные за Северным полярным кругом?</a:t>
            </a:r>
          </a:p>
          <a:p>
            <a:pPr marL="0" indent="0" algn="just">
              <a:lnSpc>
                <a:spcPct val="110000"/>
              </a:lnSpc>
              <a:spcBef>
                <a:spcPts val="0"/>
              </a:spcBef>
              <a:buNone/>
            </a:pPr>
            <a:r>
              <a:rPr lang="ru-RU" b="1" dirty="0"/>
              <a:t>А) о. Девон, Земля Франца Иосифа, п-ов Камчатка, Гудзонов залив, мыс Барроу, Восточно-Сибирское море; </a:t>
            </a:r>
          </a:p>
          <a:p>
            <a:pPr marL="0" indent="0">
              <a:lnSpc>
                <a:spcPct val="110000"/>
              </a:lnSpc>
              <a:spcBef>
                <a:spcPts val="0"/>
              </a:spcBef>
              <a:buNone/>
            </a:pPr>
            <a:r>
              <a:rPr lang="ru-RU" b="1" dirty="0"/>
              <a:t>Б) архипелаг Шпицберген, о. Виктория, о. Врангеля, мыс </a:t>
            </a:r>
            <a:r>
              <a:rPr lang="ru-RU" b="1" dirty="0" err="1"/>
              <a:t>Мерчисон</a:t>
            </a:r>
            <a:r>
              <a:rPr lang="ru-RU" b="1" dirty="0"/>
              <a:t>, Чукотское море; </a:t>
            </a:r>
          </a:p>
          <a:p>
            <a:pPr marL="0" indent="0">
              <a:lnSpc>
                <a:spcPct val="110000"/>
              </a:lnSpc>
              <a:spcBef>
                <a:spcPts val="0"/>
              </a:spcBef>
              <a:buNone/>
            </a:pPr>
            <a:r>
              <a:rPr lang="ru-RU" b="1" dirty="0"/>
              <a:t>В) Гудзонов залив, о. </a:t>
            </a:r>
            <a:r>
              <a:rPr lang="ru-RU" b="1" dirty="0" err="1"/>
              <a:t>Баффинова</a:t>
            </a:r>
            <a:r>
              <a:rPr lang="ru-RU" b="1" dirty="0"/>
              <a:t> Земля, мыс Сент-Чарльз, море Бофорта, п-ов Таймыр; </a:t>
            </a:r>
          </a:p>
          <a:p>
            <a:pPr marL="0" indent="0">
              <a:lnSpc>
                <a:spcPct val="110000"/>
              </a:lnSpc>
              <a:spcBef>
                <a:spcPts val="0"/>
              </a:spcBef>
              <a:buNone/>
            </a:pPr>
            <a:r>
              <a:rPr lang="ru-RU" b="1" dirty="0"/>
              <a:t>Г) о. </a:t>
            </a:r>
            <a:r>
              <a:rPr lang="ru-RU" b="1" dirty="0" err="1"/>
              <a:t>Элсмир</a:t>
            </a:r>
            <a:r>
              <a:rPr lang="ru-RU" b="1" dirty="0"/>
              <a:t>, о. </a:t>
            </a:r>
            <a:r>
              <a:rPr lang="ru-RU" b="1" dirty="0" err="1"/>
              <a:t>Банкс</a:t>
            </a:r>
            <a:r>
              <a:rPr lang="ru-RU" b="1" dirty="0"/>
              <a:t>, п-ов Аляска, Чукотский полуостров, о. Сахалин.</a:t>
            </a:r>
          </a:p>
        </p:txBody>
      </p:sp>
      <p:pic>
        <p:nvPicPr>
          <p:cNvPr id="11266" name="Picture 2" descr="Школьная физическая карта мира - Весь мир - Бесплатные векторные карты |  Каталог векторных карт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16" t="3072" r="2023" b="47947"/>
          <a:stretch/>
        </p:blipFill>
        <p:spPr bwMode="auto">
          <a:xfrm>
            <a:off x="360746" y="2713702"/>
            <a:ext cx="11470508" cy="3701846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35544201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31059" y="191729"/>
            <a:ext cx="11729883" cy="2704011"/>
          </a:xfrm>
        </p:spPr>
        <p:txBody>
          <a:bodyPr>
            <a:normAutofit/>
          </a:bodyPr>
          <a:lstStyle/>
          <a:p>
            <a:pPr marL="0" indent="0" algn="just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400" b="1" dirty="0"/>
              <a:t>37. На территории какого материка или части света расположено наибольшее количество городов-миллионеров? 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400" b="1" dirty="0"/>
              <a:t>А) Европа; 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400" b="1" dirty="0"/>
              <a:t>Б) Африка; 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400" b="1" dirty="0"/>
              <a:t>В) Азия; 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400" b="1" dirty="0"/>
              <a:t>Г) Северная 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400" b="1" dirty="0"/>
              <a:t>Америка.</a:t>
            </a:r>
            <a:endParaRPr lang="en-US" sz="2400" b="1" dirty="0"/>
          </a:p>
        </p:txBody>
      </p:sp>
      <p:pic>
        <p:nvPicPr>
          <p:cNvPr id="16386" name="Picture 2" descr="Города-миллионеры стран мира, 2007 г.»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94" r="4909"/>
          <a:stretch/>
        </p:blipFill>
        <p:spPr bwMode="auto">
          <a:xfrm>
            <a:off x="1932039" y="1230981"/>
            <a:ext cx="10028902" cy="49203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7672805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>
            <a:extLst>
              <a:ext uri="{FF2B5EF4-FFF2-40B4-BE49-F238E27FC236}">
                <a16:creationId xmlns:a16="http://schemas.microsoft.com/office/drawing/2014/main" xmlns="" id="{BD6F1CAB-195F-1CF4-D9DA-19B989C67F4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672"/>
          <a:stretch/>
        </p:blipFill>
        <p:spPr bwMode="auto">
          <a:xfrm>
            <a:off x="337921" y="1364105"/>
            <a:ext cx="11516157" cy="5201127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EB1283E1-B5C1-4E2C-D1DD-6BF942439A01}"/>
              </a:ext>
            </a:extLst>
          </p:cNvPr>
          <p:cNvSpPr txBox="1"/>
          <p:nvPr/>
        </p:nvSpPr>
        <p:spPr>
          <a:xfrm>
            <a:off x="299803" y="78122"/>
            <a:ext cx="1151244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b="1" dirty="0"/>
              <a:t>2. Какую информацию показывает карта-анаморфоза за 2022 год? </a:t>
            </a:r>
          </a:p>
          <a:p>
            <a:pPr algn="just"/>
            <a:r>
              <a:rPr lang="ru-RU" sz="2400" b="1" dirty="0"/>
              <a:t>А) абсолютная численность родившихся; Б) доля сельских жителей; </a:t>
            </a:r>
          </a:p>
          <a:p>
            <a:pPr algn="just"/>
            <a:r>
              <a:rPr lang="ru-RU" sz="2400" b="1" dirty="0"/>
              <a:t>В) производство угля; Г) гендерный коэффициент.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30153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7986" y="117987"/>
            <a:ext cx="11901949" cy="2429270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ru-RU" sz="2400" b="1" dirty="0"/>
              <a:t>38. Наибольшую соленость среди морей Северного Ледовитого океана имеет?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2400" b="1" dirty="0"/>
              <a:t>А) Карское; Б) Баренцево; В) Лаптевых; Г) Восточно-Сибирское.</a:t>
            </a:r>
            <a:endParaRPr lang="en-US" sz="2400" b="1" dirty="0"/>
          </a:p>
        </p:txBody>
      </p:sp>
      <p:pic>
        <p:nvPicPr>
          <p:cNvPr id="18436" name="Picture 4" descr="Мир. Солёность поверхностных вод океана - Мир - Каталог | Каталог векторных  карт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19" t="4605" r="1920" b="16127"/>
          <a:stretch/>
        </p:blipFill>
        <p:spPr bwMode="auto">
          <a:xfrm>
            <a:off x="1136043" y="1017639"/>
            <a:ext cx="9919914" cy="5383161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44318711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50" name="Picture 6" descr="Герб">
            <a:extLst>
              <a:ext uri="{FF2B5EF4-FFF2-40B4-BE49-F238E27FC236}">
                <a16:creationId xmlns:a16="http://schemas.microsoft.com/office/drawing/2014/main" xmlns="" id="{39E96C81-C358-41F8-B288-C7BCCB982F5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0319" y="3081752"/>
            <a:ext cx="1355933" cy="1636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>
            <a:extLst>
              <a:ext uri="{FF2B5EF4-FFF2-40B4-BE49-F238E27FC236}">
                <a16:creationId xmlns:a16="http://schemas.microsoft.com/office/drawing/2014/main" xmlns="" id="{8C6B825A-4BAD-4B1A-8F55-62E7BA939C7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85"/>
          <a:stretch/>
        </p:blipFill>
        <p:spPr bwMode="auto">
          <a:xfrm>
            <a:off x="3111909" y="667223"/>
            <a:ext cx="3657935" cy="2952644"/>
          </a:xfrm>
          <a:prstGeom prst="rect">
            <a:avLst/>
          </a:prstGeom>
          <a:noFill/>
          <a:ln w="127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4" name="Picture 10">
            <a:extLst>
              <a:ext uri="{FF2B5EF4-FFF2-40B4-BE49-F238E27FC236}">
                <a16:creationId xmlns:a16="http://schemas.microsoft.com/office/drawing/2014/main" xmlns="" id="{4ECE4682-322D-4E60-BC16-C5DDAAC7FC4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765"/>
          <a:stretch/>
        </p:blipFill>
        <p:spPr bwMode="auto">
          <a:xfrm>
            <a:off x="7009033" y="667222"/>
            <a:ext cx="4852181" cy="2952645"/>
          </a:xfrm>
          <a:prstGeom prst="rect">
            <a:avLst/>
          </a:prstGeom>
          <a:noFill/>
          <a:ln w="127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6" name="Picture 12">
            <a:extLst>
              <a:ext uri="{FF2B5EF4-FFF2-40B4-BE49-F238E27FC236}">
                <a16:creationId xmlns:a16="http://schemas.microsoft.com/office/drawing/2014/main" xmlns="" id="{79E27626-111D-482A-B2A7-29FF5D9E6C8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4990" y="3918418"/>
            <a:ext cx="3924855" cy="2715731"/>
          </a:xfrm>
          <a:prstGeom prst="rect">
            <a:avLst/>
          </a:prstGeom>
          <a:noFill/>
          <a:ln w="127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8" name="Picture 14">
            <a:extLst>
              <a:ext uri="{FF2B5EF4-FFF2-40B4-BE49-F238E27FC236}">
                <a16:creationId xmlns:a16="http://schemas.microsoft.com/office/drawing/2014/main" xmlns="" id="{FC6175A7-6669-468F-8DDA-538115D6285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635"/>
          <a:stretch/>
        </p:blipFill>
        <p:spPr bwMode="auto">
          <a:xfrm>
            <a:off x="7024527" y="3899988"/>
            <a:ext cx="4836687" cy="2752593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35E2CC37-BE0F-1BF4-9A80-CA0260D9AEDA}"/>
              </a:ext>
            </a:extLst>
          </p:cNvPr>
          <p:cNvSpPr txBox="1"/>
          <p:nvPr/>
        </p:nvSpPr>
        <p:spPr>
          <a:xfrm>
            <a:off x="198500" y="44788"/>
            <a:ext cx="11157757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2400" b="1" dirty="0"/>
              <a:t>39. Какой административный район показан на слайде? </a:t>
            </a:r>
          </a:p>
          <a:p>
            <a:pPr algn="just"/>
            <a:r>
              <a:rPr lang="ru-RU" sz="2400" b="1" dirty="0"/>
              <a:t>А) Ельский; </a:t>
            </a:r>
          </a:p>
          <a:p>
            <a:pPr algn="just"/>
            <a:r>
              <a:rPr lang="ru-RU" sz="2400" b="1" dirty="0"/>
              <a:t>Б) Климовичский; </a:t>
            </a:r>
          </a:p>
          <a:p>
            <a:pPr algn="just"/>
            <a:r>
              <a:rPr lang="ru-RU" sz="2400" b="1" dirty="0"/>
              <a:t>В) Костюковичский; </a:t>
            </a:r>
          </a:p>
          <a:p>
            <a:pPr algn="just"/>
            <a:r>
              <a:rPr lang="ru-RU" sz="2400" b="1" dirty="0"/>
              <a:t>Г) Наровлянский.</a:t>
            </a:r>
          </a:p>
        </p:txBody>
      </p:sp>
    </p:spTree>
    <p:extLst>
      <p:ext uri="{BB962C8B-B14F-4D97-AF65-F5344CB8AC3E}">
        <p14:creationId xmlns:p14="http://schemas.microsoft.com/office/powerpoint/2010/main" val="4193507976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948" name="Picture 4" descr="http://buynakskcement.ru/wp-content/uploads/2015/02/ecc499_aa6d3952008a43788643a088bfbb3779.gif"/>
          <p:cNvPicPr>
            <a:picLocks noChangeAspect="1" noChangeArrowheads="1"/>
          </p:cNvPicPr>
          <p:nvPr/>
        </p:nvPicPr>
        <p:blipFill>
          <a:blip r:embed="rId2" cstate="print"/>
          <a:srcRect l="889" t="7353" b="5640"/>
          <a:stretch>
            <a:fillRect/>
          </a:stretch>
        </p:blipFill>
        <p:spPr bwMode="auto">
          <a:xfrm>
            <a:off x="2112085" y="1204282"/>
            <a:ext cx="7967829" cy="5072098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294968" y="166121"/>
            <a:ext cx="1037303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/>
              <a:t>40. На слайде показана схема производства:</a:t>
            </a:r>
          </a:p>
          <a:p>
            <a:r>
              <a:rPr lang="ru-RU" sz="2400" b="1" dirty="0"/>
              <a:t>А) стекла; Б) цемента; В) чугуна; Г) минеральных удобрений. </a:t>
            </a:r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Содержимое 2">
            <a:extLst>
              <a:ext uri="{FF2B5EF4-FFF2-40B4-BE49-F238E27FC236}">
                <a16:creationId xmlns:a16="http://schemas.microsoft.com/office/drawing/2014/main" xmlns="" id="{52036420-FFF8-9B0C-FE6A-732AF8DB2184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609600" y="2693988"/>
            <a:ext cx="10972800" cy="1470025"/>
          </a:xfrm>
        </p:spPr>
        <p:txBody>
          <a:bodyPr>
            <a:normAutofit/>
          </a:bodyPr>
          <a:lstStyle/>
          <a:p>
            <a:pPr algn="ctr">
              <a:buFontTx/>
              <a:buNone/>
            </a:pPr>
            <a:r>
              <a:rPr lang="ru-RU" altLang="ru-RU" sz="6000" b="1" dirty="0">
                <a:cs typeface="Times New Roman" panose="02020603050405020304" pitchFamily="18" charset="0"/>
              </a:rPr>
              <a:t>Спасибо за внимание!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>
            <a:extLst>
              <a:ext uri="{FF2B5EF4-FFF2-40B4-BE49-F238E27FC236}">
                <a16:creationId xmlns:a16="http://schemas.microsoft.com/office/drawing/2014/main" xmlns="" id="{6A3F412C-E319-E80D-26C2-4B0AD98C4D2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95878" y="911732"/>
            <a:ext cx="8200244" cy="5682769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21D2AE76-FD19-0ED7-B633-2ADDD782F426}"/>
              </a:ext>
            </a:extLst>
          </p:cNvPr>
          <p:cNvSpPr txBox="1"/>
          <p:nvPr/>
        </p:nvSpPr>
        <p:spPr>
          <a:xfrm>
            <a:off x="284813" y="263499"/>
            <a:ext cx="1155741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/>
              <a:t>3. Минерал, представленный на слайде имеет формулу: А) </a:t>
            </a:r>
            <a:r>
              <a:rPr lang="en-US" sz="24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Cu</a:t>
            </a:r>
            <a:r>
              <a:rPr lang="ru-RU" sz="24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; </a:t>
            </a:r>
            <a:r>
              <a:rPr lang="ru-RU" sz="2400" b="1" dirty="0"/>
              <a:t>Б) </a:t>
            </a:r>
            <a:r>
              <a:rPr lang="en-US" sz="24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FeS</a:t>
            </a:r>
            <a:r>
              <a:rPr lang="en-US" sz="2400" b="1" baseline="-25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4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; </a:t>
            </a:r>
            <a:r>
              <a:rPr lang="ru-RU" sz="2400" b="1" dirty="0"/>
              <a:t>В) </a:t>
            </a:r>
            <a:r>
              <a:rPr lang="en-US" sz="24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Au</a:t>
            </a:r>
            <a:r>
              <a:rPr lang="ru-RU" sz="24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;</a:t>
            </a:r>
            <a:r>
              <a:rPr lang="ru-RU" sz="2400" b="1" dirty="0"/>
              <a:t> Г) </a:t>
            </a:r>
            <a:r>
              <a:rPr lang="en-US" sz="24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Pt</a:t>
            </a:r>
            <a:r>
              <a:rPr lang="ru-RU" sz="24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70209560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>
            <a:extLst>
              <a:ext uri="{FF2B5EF4-FFF2-40B4-BE49-F238E27FC236}">
                <a16:creationId xmlns:a16="http://schemas.microsoft.com/office/drawing/2014/main" xmlns="" id="{B7B51941-5322-6E96-F9C7-1840F598439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2980" y="1157401"/>
            <a:ext cx="9846040" cy="5538398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21BE4D59-6CCD-0B36-406E-6476D79635D0}"/>
              </a:ext>
            </a:extLst>
          </p:cNvPr>
          <p:cNvSpPr txBox="1"/>
          <p:nvPr/>
        </p:nvSpPr>
        <p:spPr>
          <a:xfrm>
            <a:off x="264826" y="162201"/>
            <a:ext cx="1166234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b="1" dirty="0"/>
              <a:t>4. Данный памятник архитектуры расположен в: А) Кричевском районе; Б) Кореличском районе; В) Кировском районе; Г) Кличевском районе.</a:t>
            </a:r>
          </a:p>
        </p:txBody>
      </p:sp>
    </p:spTree>
    <p:extLst>
      <p:ext uri="{BB962C8B-B14F-4D97-AF65-F5344CB8AC3E}">
        <p14:creationId xmlns:p14="http://schemas.microsoft.com/office/powerpoint/2010/main" val="386343036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>
            <a:extLst>
              <a:ext uri="{FF2B5EF4-FFF2-40B4-BE49-F238E27FC236}">
                <a16:creationId xmlns:a16="http://schemas.microsoft.com/office/drawing/2014/main" xmlns="" id="{D9BFE901-73C2-9167-FF12-41E9A450D6B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29" b="9289"/>
          <a:stretch/>
        </p:blipFill>
        <p:spPr bwMode="auto">
          <a:xfrm>
            <a:off x="1059866" y="1034321"/>
            <a:ext cx="10072267" cy="5658787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72BA1BFB-B490-4222-CC2F-85D44E5BC416}"/>
              </a:ext>
            </a:extLst>
          </p:cNvPr>
          <p:cNvSpPr txBox="1"/>
          <p:nvPr/>
        </p:nvSpPr>
        <p:spPr>
          <a:xfrm>
            <a:off x="269823" y="164892"/>
            <a:ext cx="1161737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b="1" dirty="0"/>
              <a:t>5. Данная форма рельефа образовалась в результате деятельности: А) воды; Б) ветра; В) мороза; Г) деятельности живых организмов. </a:t>
            </a:r>
          </a:p>
        </p:txBody>
      </p:sp>
    </p:spTree>
    <p:extLst>
      <p:ext uri="{BB962C8B-B14F-4D97-AF65-F5344CB8AC3E}">
        <p14:creationId xmlns:p14="http://schemas.microsoft.com/office/powerpoint/2010/main" val="76669159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>
            <a:extLst>
              <a:ext uri="{FF2B5EF4-FFF2-40B4-BE49-F238E27FC236}">
                <a16:creationId xmlns:a16="http://schemas.microsoft.com/office/drawing/2014/main" xmlns="" id="{BE514795-A5DB-95AE-68E8-F4DB4436AE0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8900" y="974971"/>
            <a:ext cx="9954197" cy="5658175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B6E65CEA-1C40-B4A8-4070-A7F9B2E6EDEB}"/>
              </a:ext>
            </a:extLst>
          </p:cNvPr>
          <p:cNvSpPr txBox="1"/>
          <p:nvPr/>
        </p:nvSpPr>
        <p:spPr>
          <a:xfrm>
            <a:off x="279815" y="14990"/>
            <a:ext cx="1163236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/>
              <a:t>6. Данная проблема иллюстрирует: А) «</a:t>
            </a:r>
            <a:r>
              <a:rPr lang="en-US" sz="2400" b="1" dirty="0"/>
              <a:t>brain drain</a:t>
            </a:r>
            <a:r>
              <a:rPr lang="ru-RU" sz="2400" b="1" dirty="0"/>
              <a:t>»; Б) беженство; В) познавательный туризм; Г) </a:t>
            </a:r>
            <a:r>
              <a:rPr lang="ru-RU" sz="2400" b="1" dirty="0" err="1"/>
              <a:t>рурализацию</a:t>
            </a:r>
            <a:r>
              <a:rPr lang="ru-RU" sz="2400" b="1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60692072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>
            <a:extLst>
              <a:ext uri="{FF2B5EF4-FFF2-40B4-BE49-F238E27FC236}">
                <a16:creationId xmlns:a16="http://schemas.microsoft.com/office/drawing/2014/main" xmlns="" id="{39A6B2A7-B8B9-C223-D452-39486688E1D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8898" y="1084549"/>
            <a:ext cx="9283674" cy="5488637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5286C9DA-983A-4D3B-161C-05B6D8DF410D}"/>
              </a:ext>
            </a:extLst>
          </p:cNvPr>
          <p:cNvSpPr txBox="1"/>
          <p:nvPr/>
        </p:nvSpPr>
        <p:spPr>
          <a:xfrm>
            <a:off x="347272" y="134912"/>
            <a:ext cx="1149745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b="1" dirty="0"/>
              <a:t>7. Какой город представлен на слайде: А) Лос-Анджелес; Б) Токио; В) Мехико; Г) Сингапур.</a:t>
            </a:r>
          </a:p>
        </p:txBody>
      </p:sp>
    </p:spTree>
    <p:extLst>
      <p:ext uri="{BB962C8B-B14F-4D97-AF65-F5344CB8AC3E}">
        <p14:creationId xmlns:p14="http://schemas.microsoft.com/office/powerpoint/2010/main" val="2132905260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7447</TotalTime>
  <Words>1298</Words>
  <Application>Microsoft Office PowerPoint</Application>
  <PresentationFormat>Произвольный</PresentationFormat>
  <Paragraphs>118</Paragraphs>
  <Slides>43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43</vt:i4>
      </vt:variant>
    </vt:vector>
  </HeadingPairs>
  <TitlesOfParts>
    <vt:vector size="44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33. Определите страну.  А) Индонезия;  Б) Камбоджа;  В) Малайзия;  Г) Таиланд.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Мльтик 2023 район</dc:title>
  <dc:creator>Dmitry-PC</dc:creator>
  <cp:lastModifiedBy>Abook</cp:lastModifiedBy>
  <cp:revision>316</cp:revision>
  <dcterms:created xsi:type="dcterms:W3CDTF">2023-10-18T15:20:38Z</dcterms:created>
  <dcterms:modified xsi:type="dcterms:W3CDTF">2023-10-25T10:53:59Z</dcterms:modified>
</cp:coreProperties>
</file>