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95" r:id="rId2"/>
    <p:sldId id="396" r:id="rId3"/>
    <p:sldId id="257" r:id="rId4"/>
    <p:sldId id="261" r:id="rId5"/>
    <p:sldId id="270" r:id="rId6"/>
    <p:sldId id="282" r:id="rId7"/>
    <p:sldId id="284" r:id="rId8"/>
    <p:sldId id="292" r:id="rId9"/>
    <p:sldId id="295" r:id="rId10"/>
    <p:sldId id="314" r:id="rId11"/>
    <p:sldId id="316" r:id="rId12"/>
    <p:sldId id="317" r:id="rId13"/>
    <p:sldId id="319" r:id="rId14"/>
    <p:sldId id="320" r:id="rId15"/>
    <p:sldId id="324" r:id="rId16"/>
    <p:sldId id="329" r:id="rId17"/>
    <p:sldId id="334" r:id="rId18"/>
    <p:sldId id="346" r:id="rId19"/>
    <p:sldId id="347" r:id="rId20"/>
    <p:sldId id="351" r:id="rId21"/>
    <p:sldId id="355" r:id="rId22"/>
    <p:sldId id="363" r:id="rId23"/>
    <p:sldId id="364" r:id="rId24"/>
    <p:sldId id="366" r:id="rId25"/>
    <p:sldId id="369" r:id="rId26"/>
    <p:sldId id="371" r:id="rId27"/>
    <p:sldId id="376" r:id="rId28"/>
    <p:sldId id="378" r:id="rId29"/>
    <p:sldId id="380" r:id="rId30"/>
    <p:sldId id="383" r:id="rId31"/>
    <p:sldId id="385" r:id="rId32"/>
    <p:sldId id="386" r:id="rId33"/>
    <p:sldId id="388" r:id="rId34"/>
    <p:sldId id="390" r:id="rId35"/>
    <p:sldId id="392" r:id="rId36"/>
    <p:sldId id="375" r:id="rId37"/>
    <p:sldId id="296" r:id="rId38"/>
    <p:sldId id="308" r:id="rId39"/>
    <p:sldId id="312" r:id="rId40"/>
    <p:sldId id="297" r:id="rId41"/>
    <p:sldId id="305" r:id="rId42"/>
    <p:sldId id="313" r:id="rId43"/>
    <p:sldId id="397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52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84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027A7-55C4-4A5C-8C97-D9AB7898B352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56651-44D1-4CB3-8411-1CFD262EF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488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xmlns="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xmlns="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xmlns="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BA69C3-3B45-EADA-7758-56D5D025EE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1457585-7541-C599-D39B-8C9252955F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B63A22-8C1E-FB3B-CC58-574E05F04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E66D851-4180-89B9-8991-7D23308F8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04738B8-25EF-673A-979D-C2BC472FF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72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D570A5-D1A7-9572-0409-045AC736F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7B9B155-C217-98AB-9FE8-673D09868C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710C77C-605C-9ABB-4A0F-02E8D4F1C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EB1CD8-CF4A-C7A7-4148-47A00F234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0EAC0F-0DCB-7177-4400-B81C26BC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292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FDF79D9-2917-D8BF-C5BE-456628B0AA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241DDA4-EC2B-25BF-28B1-A8ABD78CDF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E188B3-74C5-1262-81C0-7C541133B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42AE3-2391-3643-C6A1-37A566D5B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B8CD721-2F71-6FB5-D7BB-F009C6793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12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512591-5781-EDBD-4086-9FBDBB9A8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B3485B-8FD8-183B-3911-789EC6ED0A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0CBDE96-E000-028E-1F87-27F3AF12F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D16E92A-C63C-125A-317C-9AE5AA0A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7307535-3C94-9495-2897-C1822EEBF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74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2AF4F4-2E25-C58B-9C7A-7E1245FE2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4F9683C-6D5A-F111-1B64-5F8BFA6E9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9771B2-6FE1-A4A8-9132-BF8DF0E38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DFB164-536B-2992-4B84-3CBB49C29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5C29E0-B0D5-FF53-9D82-3A958561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02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A10ED0-F7A4-B915-49B0-C33760BF7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9C14BF-7F5C-43A3-36EB-AB34E089BA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BFFEFCD-B99F-E518-D8DA-D1E4F1DF8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850AF1F-BB4C-7FCC-EB45-AF1F691C5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062DD54-770C-C2E4-C1F3-91DC9477B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5478BC1-3990-DB6D-347A-F7112D076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94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5C8E7F-87F4-7459-F2DA-96A2E8EFC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58CC4FB-2253-0ACD-D31C-12FCD49C1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5307658-3115-3C01-63F9-FCCF3FD5C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B06887F-0986-6C2F-3E0D-2940C6FC99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364C6F8-A263-5C05-0F1D-54780E1279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5F0508F-642A-AF16-4062-9F289E2A0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D33762-6FC2-85F7-351F-BD1409017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8D7B300-0DE8-FC15-9602-BEB9101A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91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E480DC-0077-C822-50DC-89147A5DE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B4248C6-05BE-18E7-991A-3B1349B99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DA3BCA4-0C1B-C448-9E32-E1F63CA72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03FA04-471E-2DCF-4C8A-534CD50BA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44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F8CCF21-B062-EF00-4FDA-FCE424B75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1560CA5-88BA-7A93-84F6-95F5FED9C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79C8337-1286-68B0-18AA-144ACFF58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57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EEB35C-3A07-A230-1C39-4165CB9A1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0FFBBE8-0D9C-0E8A-56E4-1419CE5EF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64923AD-61A8-ECD2-F59A-8D39AA131A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A584571-735E-D8AA-E870-66EECA292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B26E901-7C9A-53AA-3FAC-C08F839DA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5A3DB0A-4550-160D-3C2A-23F35D78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9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F3AE52-952A-BC9D-6BDA-8883C40FC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BEF32A6-BAFB-9034-8A5B-4227C7E9B6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79923BD-1BE2-86E6-D59E-0C7720E30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ADA923E-B593-96C2-CDB3-C851A20D5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35C76A-C195-4351-DE39-4007684C8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E7C172A-6158-104D-864B-51368CB88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65EDFF-0C03-7496-41BB-F396D7361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C78987-D37F-BA65-40C0-B8849B4AA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DB59AB-0ECC-38FC-5CBC-FC2E11931C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219C5-BB25-4893-A04F-0C7128E583F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6DBECDF-6245-6268-7A3E-EEEF3CE3C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9076E1-D18D-5DE4-2B74-23DD673427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6E4D0-8C20-42A0-8717-49A5EE883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35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xmlns="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xmlns="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3/20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4 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xmlns="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11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FFA9E5A-0977-522C-D360-9167EA6029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59" t="12896" r="22295" b="10164"/>
          <a:stretch/>
        </p:blipFill>
        <p:spPr>
          <a:xfrm>
            <a:off x="2917122" y="1274164"/>
            <a:ext cx="6430782" cy="52765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040F67F-0549-290B-E9A0-8D551FA9F921}"/>
              </a:ext>
            </a:extLst>
          </p:cNvPr>
          <p:cNvSpPr txBox="1"/>
          <p:nvPr/>
        </p:nvSpPr>
        <p:spPr>
          <a:xfrm>
            <a:off x="436934" y="175742"/>
            <a:ext cx="11391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8. На каком языке разговаривает большинство жителей данного острова? А) английском; Б) греческом; В) арабском; Г) турецком.</a:t>
            </a:r>
          </a:p>
        </p:txBody>
      </p:sp>
    </p:spTree>
    <p:extLst>
      <p:ext uri="{BB962C8B-B14F-4D97-AF65-F5344CB8AC3E}">
        <p14:creationId xmlns:p14="http://schemas.microsoft.com/office/powerpoint/2010/main" val="1743648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918970-7610-9411-F324-7A15F25A2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9055" y="90905"/>
            <a:ext cx="5009524" cy="66761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7FB8F89-7A8D-CFC2-CC21-FCBA6D6A1A04}"/>
              </a:ext>
            </a:extLst>
          </p:cNvPr>
          <p:cNvSpPr txBox="1"/>
          <p:nvPr/>
        </p:nvSpPr>
        <p:spPr>
          <a:xfrm>
            <a:off x="449705" y="569626"/>
            <a:ext cx="61609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9. На фото: </a:t>
            </a:r>
          </a:p>
          <a:p>
            <a:r>
              <a:rPr lang="ru-RU" sz="2400" b="1" dirty="0"/>
              <a:t>А) дайка; </a:t>
            </a:r>
          </a:p>
          <a:p>
            <a:r>
              <a:rPr lang="ru-RU" sz="2400" b="1" dirty="0"/>
              <a:t>Б) </a:t>
            </a:r>
            <a:r>
              <a:rPr lang="ru-RU" sz="2400" b="1" dirty="0" err="1"/>
              <a:t>некк</a:t>
            </a:r>
            <a:r>
              <a:rPr lang="ru-RU" sz="2400" b="1" dirty="0"/>
              <a:t>; </a:t>
            </a:r>
          </a:p>
          <a:p>
            <a:r>
              <a:rPr lang="ru-RU" sz="2400" b="1" dirty="0"/>
              <a:t>В) силл; </a:t>
            </a:r>
          </a:p>
          <a:p>
            <a:r>
              <a:rPr lang="ru-RU" sz="2400" b="1" dirty="0"/>
              <a:t>Г) шток.</a:t>
            </a:r>
          </a:p>
        </p:txBody>
      </p:sp>
    </p:spTree>
    <p:extLst>
      <p:ext uri="{BB962C8B-B14F-4D97-AF65-F5344CB8AC3E}">
        <p14:creationId xmlns:p14="http://schemas.microsoft.com/office/powerpoint/2010/main" val="2996220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A26368D-38A9-7926-AFF4-DB9DDE07FB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95" t="21421" r="4885" b="14972"/>
          <a:stretch/>
        </p:blipFill>
        <p:spPr>
          <a:xfrm>
            <a:off x="3030244" y="1143709"/>
            <a:ext cx="6204538" cy="54219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CA05032-0D50-DFC7-6786-EFB420AA443A}"/>
              </a:ext>
            </a:extLst>
          </p:cNvPr>
          <p:cNvSpPr txBox="1"/>
          <p:nvPr/>
        </p:nvSpPr>
        <p:spPr>
          <a:xfrm>
            <a:off x="339777" y="179882"/>
            <a:ext cx="11512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10. Данная диаграмма показывает сборы по странам мира за 2022 год: А) кукурузы; Б) пшеницы; В) риса; 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2155173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DBA47A0-8152-A282-9F92-3377CBD98F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64" r="2008" b="12743"/>
          <a:stretch/>
        </p:blipFill>
        <p:spPr>
          <a:xfrm>
            <a:off x="629586" y="1252795"/>
            <a:ext cx="11317575" cy="53589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68E4F94-F746-F02F-116F-5A82C29F4382}"/>
              </a:ext>
            </a:extLst>
          </p:cNvPr>
          <p:cNvSpPr txBox="1"/>
          <p:nvPr/>
        </p:nvSpPr>
        <p:spPr>
          <a:xfrm>
            <a:off x="509666" y="3687580"/>
            <a:ext cx="2593298" cy="2098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0480437-2E76-532E-DA8F-BD003D9C0C5D}"/>
              </a:ext>
            </a:extLst>
          </p:cNvPr>
          <p:cNvSpPr txBox="1"/>
          <p:nvPr/>
        </p:nvSpPr>
        <p:spPr>
          <a:xfrm>
            <a:off x="369757" y="0"/>
            <a:ext cx="11452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На слайде показано расширение одной из влиятельный международных организаций, запланированное на 2024 год. Назовите эту организацию. </a:t>
            </a:r>
          </a:p>
          <a:p>
            <a:pPr algn="just"/>
            <a:r>
              <a:rPr lang="ru-RU" sz="2400" b="1" dirty="0"/>
              <a:t>А) БРИКС; Б) НАТО; В) ШОС; Г) ОДКБ.</a:t>
            </a:r>
          </a:p>
        </p:txBody>
      </p:sp>
    </p:spTree>
    <p:extLst>
      <p:ext uri="{BB962C8B-B14F-4D97-AF65-F5344CB8AC3E}">
        <p14:creationId xmlns:p14="http://schemas.microsoft.com/office/powerpoint/2010/main" val="1609833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320C6F4-0DA6-E7A8-C12E-C5F90CE8F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0"/>
            <a:ext cx="5486400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3399B75-4560-C0DA-F0B6-A9F74555A349}"/>
              </a:ext>
            </a:extLst>
          </p:cNvPr>
          <p:cNvSpPr txBox="1"/>
          <p:nvPr/>
        </p:nvSpPr>
        <p:spPr>
          <a:xfrm>
            <a:off x="403599" y="284813"/>
            <a:ext cx="27224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12. На фото канал: 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Кильский</a:t>
            </a:r>
            <a:r>
              <a:rPr lang="ru-RU" sz="2400" b="1" dirty="0"/>
              <a:t>; </a:t>
            </a:r>
          </a:p>
          <a:p>
            <a:r>
              <a:rPr lang="ru-RU" sz="2400" b="1" dirty="0"/>
              <a:t>Б) Коринфский; </a:t>
            </a:r>
          </a:p>
          <a:p>
            <a:r>
              <a:rPr lang="ru-RU" sz="2400" b="1" dirty="0"/>
              <a:t>В) Панамский; </a:t>
            </a:r>
          </a:p>
          <a:p>
            <a:r>
              <a:rPr lang="ru-RU" sz="2400" b="1" dirty="0"/>
              <a:t>Г) Суэцкий.</a:t>
            </a:r>
          </a:p>
        </p:txBody>
      </p:sp>
    </p:spTree>
    <p:extLst>
      <p:ext uri="{BB962C8B-B14F-4D97-AF65-F5344CB8AC3E}">
        <p14:creationId xmlns:p14="http://schemas.microsoft.com/office/powerpoint/2010/main" val="3357656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A05576C-6116-4771-C860-68DFAD2277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399" b="9727"/>
          <a:stretch/>
        </p:blipFill>
        <p:spPr>
          <a:xfrm>
            <a:off x="2750543" y="1131757"/>
            <a:ext cx="6915995" cy="5546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F4EE8F8-1F43-F6B6-13F6-E2915BD45F62}"/>
              </a:ext>
            </a:extLst>
          </p:cNvPr>
          <p:cNvSpPr txBox="1"/>
          <p:nvPr/>
        </p:nvSpPr>
        <p:spPr>
          <a:xfrm>
            <a:off x="309797" y="179881"/>
            <a:ext cx="11572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13. На слайде показана проблема: </a:t>
            </a:r>
          </a:p>
          <a:p>
            <a:pPr algn="just"/>
            <a:r>
              <a:rPr lang="ru-RU" sz="2400" b="1" dirty="0"/>
              <a:t>А) </a:t>
            </a:r>
            <a:r>
              <a:rPr lang="ru-RU" sz="2400" b="1" dirty="0" err="1"/>
              <a:t>дефорестации</a:t>
            </a:r>
            <a:r>
              <a:rPr lang="ru-RU" sz="2400" b="1" dirty="0"/>
              <a:t>; Б) мелиорации; В) опустынивания; Г) депопуляции.</a:t>
            </a:r>
          </a:p>
        </p:txBody>
      </p:sp>
    </p:spTree>
    <p:extLst>
      <p:ext uri="{BB962C8B-B14F-4D97-AF65-F5344CB8AC3E}">
        <p14:creationId xmlns:p14="http://schemas.microsoft.com/office/powerpoint/2010/main" val="1359281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4DB2DDB-2442-09F6-7817-4BB16875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85" t="30348" r="26962" b="14855"/>
          <a:stretch/>
        </p:blipFill>
        <p:spPr>
          <a:xfrm>
            <a:off x="319315" y="96554"/>
            <a:ext cx="3882576" cy="29788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660135F-431F-D8BD-FE32-6DFD34D58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692" t="22550" r="18077" b="25321"/>
          <a:stretch/>
        </p:blipFill>
        <p:spPr>
          <a:xfrm>
            <a:off x="4201891" y="3414376"/>
            <a:ext cx="3788217" cy="28300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471CAD9-335E-12A4-4603-98248EFDC2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539" t="24398" r="21308" b="18548"/>
          <a:stretch/>
        </p:blipFill>
        <p:spPr>
          <a:xfrm>
            <a:off x="8519886" y="3362951"/>
            <a:ext cx="3438816" cy="32296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101DF87-4E3C-A4F9-E9C7-E7BD8C57C016}"/>
              </a:ext>
            </a:extLst>
          </p:cNvPr>
          <p:cNvSpPr txBox="1"/>
          <p:nvPr/>
        </p:nvSpPr>
        <p:spPr>
          <a:xfrm>
            <a:off x="206133" y="3028890"/>
            <a:ext cx="4070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Верхнепротерозойские отложения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E93B0EF-E459-71DC-3F9A-DFFA5ED15AF1}"/>
              </a:ext>
            </a:extLst>
          </p:cNvPr>
          <p:cNvSpPr txBox="1"/>
          <p:nvPr/>
        </p:nvSpPr>
        <p:spPr>
          <a:xfrm>
            <a:off x="4758261" y="6285896"/>
            <a:ext cx="2675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Девонские отложения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4D3AE94-35AA-07E9-6050-66D03447C14D}"/>
              </a:ext>
            </a:extLst>
          </p:cNvPr>
          <p:cNvSpPr txBox="1"/>
          <p:nvPr/>
        </p:nvSpPr>
        <p:spPr>
          <a:xfrm>
            <a:off x="272006" y="6271027"/>
            <a:ext cx="3788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Нижнепалеозойские отложения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62F8BDA-10C0-0BDE-7FCE-ED8BF69B4264}"/>
              </a:ext>
            </a:extLst>
          </p:cNvPr>
          <p:cNvSpPr txBox="1"/>
          <p:nvPr/>
        </p:nvSpPr>
        <p:spPr>
          <a:xfrm>
            <a:off x="8829812" y="6285896"/>
            <a:ext cx="267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Меловые отложения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F3B5DE3-113D-26D1-5B28-038049DC80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192" t="32812" r="28577" b="15060"/>
          <a:stretch/>
        </p:blipFill>
        <p:spPr>
          <a:xfrm>
            <a:off x="113203" y="3429000"/>
            <a:ext cx="3741649" cy="27952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D607F92-34D9-6952-6939-865F24A6F62D}"/>
              </a:ext>
            </a:extLst>
          </p:cNvPr>
          <p:cNvSpPr txBox="1"/>
          <p:nvPr/>
        </p:nvSpPr>
        <p:spPr>
          <a:xfrm>
            <a:off x="4586068" y="265350"/>
            <a:ext cx="73726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В каком областном центре можно найти максимальное разнообразие </a:t>
            </a:r>
            <a:r>
              <a:rPr lang="ru-RU" sz="2400" b="1" dirty="0" err="1"/>
              <a:t>дочетвертичных</a:t>
            </a:r>
            <a:r>
              <a:rPr lang="ru-RU" sz="2400" b="1" dirty="0"/>
              <a:t> отложений?</a:t>
            </a:r>
          </a:p>
          <a:p>
            <a:pPr algn="just"/>
            <a:r>
              <a:rPr lang="ru-RU" sz="2400" b="1" dirty="0"/>
              <a:t>А) Бресте;</a:t>
            </a:r>
          </a:p>
          <a:p>
            <a:pPr algn="just"/>
            <a:r>
              <a:rPr lang="ru-RU" sz="2400" b="1" dirty="0"/>
              <a:t>Б) Витебске;</a:t>
            </a:r>
          </a:p>
          <a:p>
            <a:pPr algn="just"/>
            <a:r>
              <a:rPr lang="ru-RU" sz="2400" b="1" dirty="0"/>
              <a:t>В) Гомеле;</a:t>
            </a:r>
          </a:p>
          <a:p>
            <a:pPr algn="just"/>
            <a:r>
              <a:rPr lang="ru-RU" sz="2400" b="1" dirty="0"/>
              <a:t>Г) Гродно.</a:t>
            </a:r>
          </a:p>
        </p:txBody>
      </p:sp>
    </p:spTree>
    <p:extLst>
      <p:ext uri="{BB962C8B-B14F-4D97-AF65-F5344CB8AC3E}">
        <p14:creationId xmlns:p14="http://schemas.microsoft.com/office/powerpoint/2010/main" val="3240981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37EE2476-7998-CF37-6152-CBA64F530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061" y="2095813"/>
            <a:ext cx="626745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Разработка карьера мела и мергеля">
            <a:extLst>
              <a:ext uri="{FF2B5EF4-FFF2-40B4-BE49-F238E27FC236}">
                <a16:creationId xmlns:a16="http://schemas.microsoft.com/office/drawing/2014/main" xmlns="" id="{47896491-B4CF-2C03-6F91-A8DD441214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90"/>
          <a:stretch/>
        </p:blipFill>
        <p:spPr bwMode="auto">
          <a:xfrm>
            <a:off x="318868" y="2131992"/>
            <a:ext cx="5296193" cy="40214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121FF20-AF76-E756-D617-EBEC887B6A37}"/>
              </a:ext>
            </a:extLst>
          </p:cNvPr>
          <p:cNvSpPr txBox="1"/>
          <p:nvPr/>
        </p:nvSpPr>
        <p:spPr>
          <a:xfrm>
            <a:off x="1658040" y="2384978"/>
            <a:ext cx="260847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Добыча мела и мергеля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43D8EEB-B009-B1CF-C264-4863DC15DD68}"/>
              </a:ext>
            </a:extLst>
          </p:cNvPr>
          <p:cNvSpPr txBox="1"/>
          <p:nvPr/>
        </p:nvSpPr>
        <p:spPr>
          <a:xfrm>
            <a:off x="318868" y="313409"/>
            <a:ext cx="11554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15. Назовите крупнейшее месторождение мела и мергеля в Беларуси, на базе которого работает БЦЗ. </a:t>
            </a:r>
          </a:p>
          <a:p>
            <a:r>
              <a:rPr lang="ru-RU" sz="2400" b="1" dirty="0"/>
              <a:t>А) Каменка; Б) Колядичи; В) Коммунарское; Г) Туровское.</a:t>
            </a:r>
          </a:p>
        </p:txBody>
      </p:sp>
    </p:spTree>
    <p:extLst>
      <p:ext uri="{BB962C8B-B14F-4D97-AF65-F5344CB8AC3E}">
        <p14:creationId xmlns:p14="http://schemas.microsoft.com/office/powerpoint/2010/main" val="1136016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xmlns="" id="{80CAA485-4363-01CA-BD78-D684949F3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4" y="3194837"/>
            <a:ext cx="5336104" cy="36631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xmlns="" id="{4B8FFDD7-33A9-060F-4672-4B10CA142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141DE52-E282-02EB-EBB0-C0F3713A8742}"/>
              </a:ext>
            </a:extLst>
          </p:cNvPr>
          <p:cNvSpPr txBox="1"/>
          <p:nvPr/>
        </p:nvSpPr>
        <p:spPr>
          <a:xfrm>
            <a:off x="369324" y="147849"/>
            <a:ext cx="471887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16. Туристический объект, показанный на слайде расположен на территории района Беларуси: </a:t>
            </a:r>
          </a:p>
          <a:p>
            <a:pPr algn="just"/>
            <a:r>
              <a:rPr lang="ru-RU" sz="2400" b="1" dirty="0"/>
              <a:t>А) Логойского;</a:t>
            </a:r>
          </a:p>
          <a:p>
            <a:pPr algn="just"/>
            <a:r>
              <a:rPr lang="ru-RU" sz="2400" b="1" dirty="0"/>
              <a:t>Б) Минского;</a:t>
            </a:r>
          </a:p>
          <a:p>
            <a:pPr algn="just"/>
            <a:r>
              <a:rPr lang="ru-RU" sz="2400" b="1" dirty="0"/>
              <a:t>В) Пуховичского;</a:t>
            </a:r>
          </a:p>
          <a:p>
            <a:pPr algn="just"/>
            <a:r>
              <a:rPr lang="ru-RU" sz="2400" b="1" dirty="0"/>
              <a:t>Г) Столбцовского.</a:t>
            </a:r>
          </a:p>
        </p:txBody>
      </p:sp>
    </p:spTree>
    <p:extLst>
      <p:ext uri="{BB962C8B-B14F-4D97-AF65-F5344CB8AC3E}">
        <p14:creationId xmlns:p14="http://schemas.microsoft.com/office/powerpoint/2010/main" val="2207532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6F1BE6BB-D034-1E69-3E6A-BF5A2E226B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b="7096"/>
          <a:stretch/>
        </p:blipFill>
        <p:spPr bwMode="auto">
          <a:xfrm>
            <a:off x="2816942" y="655907"/>
            <a:ext cx="9375057" cy="62020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16275B1-4135-0FB2-6329-03388CB2B90C}"/>
              </a:ext>
            </a:extLst>
          </p:cNvPr>
          <p:cNvSpPr txBox="1"/>
          <p:nvPr/>
        </p:nvSpPr>
        <p:spPr>
          <a:xfrm>
            <a:off x="299884" y="84718"/>
            <a:ext cx="11592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Туристический объект, показанный на слайде расположен на территории области Беларуси: </a:t>
            </a:r>
          </a:p>
          <a:p>
            <a:pPr algn="just"/>
            <a:r>
              <a:rPr lang="ru-RU" sz="2400" b="1" dirty="0"/>
              <a:t>А) Брестской;</a:t>
            </a:r>
          </a:p>
          <a:p>
            <a:pPr algn="just"/>
            <a:r>
              <a:rPr lang="ru-RU" sz="2400" b="1" dirty="0"/>
              <a:t>Б) Витебской;</a:t>
            </a:r>
          </a:p>
          <a:p>
            <a:pPr algn="just"/>
            <a:r>
              <a:rPr lang="ru-RU" sz="2400" b="1" dirty="0"/>
              <a:t>В) Гомельской;</a:t>
            </a:r>
          </a:p>
          <a:p>
            <a:pPr algn="just"/>
            <a:r>
              <a:rPr lang="ru-RU" sz="2400" b="1" dirty="0"/>
              <a:t>Г) Гродненской.</a:t>
            </a:r>
          </a:p>
        </p:txBody>
      </p:sp>
    </p:spTree>
    <p:extLst>
      <p:ext uri="{BB962C8B-B14F-4D97-AF65-F5344CB8AC3E}">
        <p14:creationId xmlns:p14="http://schemas.microsoft.com/office/powerpoint/2010/main" val="836986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xmlns="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9489" y="196948"/>
            <a:ext cx="11549575" cy="6661051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sz="24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тестовых вопросов закрытого типа, стоимостью 1 балл. Вам необходимо выбрать единственный правильный вариант ответа.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40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32366AF1-56A7-A5AD-6527-27B138D6C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207" y="2680103"/>
            <a:ext cx="5478280" cy="36521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xmlns="" id="{3F942D5F-E1FB-63E9-3A2F-B149F2503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89" y="2680104"/>
            <a:ext cx="5486118" cy="36521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45C05C-0C3A-BBB3-1D4A-6F4318F600BD}"/>
              </a:ext>
            </a:extLst>
          </p:cNvPr>
          <p:cNvSpPr txBox="1"/>
          <p:nvPr/>
        </p:nvSpPr>
        <p:spPr>
          <a:xfrm>
            <a:off x="324466" y="161757"/>
            <a:ext cx="115774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В каком городе находится крупнейшее в своем профиле предприятие Беларуси?</a:t>
            </a:r>
          </a:p>
          <a:p>
            <a:pPr algn="just"/>
            <a:r>
              <a:rPr lang="ru-RU" sz="2400" b="1" dirty="0"/>
              <a:t>А) Гродно;</a:t>
            </a:r>
          </a:p>
          <a:p>
            <a:pPr algn="just"/>
            <a:r>
              <a:rPr lang="ru-RU" sz="2400" b="1" dirty="0"/>
              <a:t>Б) Жлобине;</a:t>
            </a:r>
          </a:p>
          <a:p>
            <a:pPr algn="just"/>
            <a:r>
              <a:rPr lang="ru-RU" sz="2400" b="1" dirty="0"/>
              <a:t>В) Жодино;</a:t>
            </a:r>
          </a:p>
          <a:p>
            <a:pPr algn="just"/>
            <a:r>
              <a:rPr lang="ru-RU" sz="2400" b="1" dirty="0"/>
              <a:t>Г) Светлогорске.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xmlns="" id="{7DCECBBB-2932-35EE-2D77-31E4DE19F1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4" r="5727"/>
          <a:stretch/>
        </p:blipFill>
        <p:spPr bwMode="auto">
          <a:xfrm>
            <a:off x="3463054" y="939280"/>
            <a:ext cx="3679258" cy="33046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xmlns="" id="{DD1841C4-1B72-BAE6-5CF6-DDAF760443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5" r="9869"/>
          <a:stretch/>
        </p:blipFill>
        <p:spPr bwMode="auto">
          <a:xfrm>
            <a:off x="7150150" y="939279"/>
            <a:ext cx="4449175" cy="33046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803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761" y="235974"/>
            <a:ext cx="11636478" cy="98814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/>
              <a:t>19. К россыпным полезным ископаемым Мирового океана относится: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/>
              <a:t>А) титан; Б) фосфориты; В) никель; Г) медь.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146" r="7499"/>
          <a:stretch/>
        </p:blipFill>
        <p:spPr>
          <a:xfrm>
            <a:off x="479322" y="1033894"/>
            <a:ext cx="11233356" cy="558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53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3458" y="383458"/>
            <a:ext cx="11400503" cy="182416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20. Как называется представленная на изображении форма </a:t>
            </a:r>
            <a:r>
              <a:rPr lang="ru-RU" sz="2400" b="1" dirty="0" err="1"/>
              <a:t>рельфа</a:t>
            </a:r>
            <a:r>
              <a:rPr lang="ru-RU" sz="2400" b="1" dirty="0"/>
              <a:t> Мирового океана?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абиссальная равнина;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</a:t>
            </a:r>
            <a:r>
              <a:rPr lang="ru-RU" sz="2400" b="1" dirty="0" err="1"/>
              <a:t>гайот</a:t>
            </a:r>
            <a:r>
              <a:rPr lang="ru-RU" sz="2400" b="1" dirty="0"/>
              <a:t>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банка;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</a:t>
            </a:r>
            <a:r>
              <a:rPr lang="ru-RU" sz="2400" b="1" dirty="0" err="1"/>
              <a:t>тамболо</a:t>
            </a:r>
            <a:r>
              <a:rPr lang="ru-RU" sz="2400" b="1" dirty="0"/>
              <a:t>. </a:t>
            </a:r>
          </a:p>
        </p:txBody>
      </p:sp>
      <p:pic>
        <p:nvPicPr>
          <p:cNvPr id="4" name="Рисунок 3" descr="неопределенны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296" y="1946366"/>
            <a:ext cx="7981408" cy="4767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9742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476" y="355205"/>
            <a:ext cx="11724969" cy="21267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21. Выберите реку, чья дельта представлена на слайде: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А) Днестр;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Б) Днепр;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В) Дунай;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Г) Янцзы.</a:t>
            </a:r>
          </a:p>
        </p:txBody>
      </p:sp>
      <p:pic>
        <p:nvPicPr>
          <p:cNvPr id="7170" name="Picture 2" descr="http://www.danube-river.info/wp-content/uploads/2012/10/bernhard_edmaier_chiemsee_southgerman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6"/>
          <a:stretch/>
        </p:blipFill>
        <p:spPr bwMode="auto">
          <a:xfrm>
            <a:off x="3864077" y="1002890"/>
            <a:ext cx="5855110" cy="54999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38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883" y="258155"/>
            <a:ext cx="11592233" cy="23080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22. Какое государство входит в лидеры (3 первых места) по сбору культуры, представленной на слайде?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Канада;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Беларусь;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Россия;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Китай.</a:t>
            </a:r>
            <a:endParaRPr lang="en-US" sz="2400" b="1" dirty="0"/>
          </a:p>
        </p:txBody>
      </p:sp>
      <p:pic>
        <p:nvPicPr>
          <p:cNvPr id="1026" name="Picture 2" descr="Море клюквы: как собирают ягоду на Полесь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881" y="1231550"/>
            <a:ext cx="7695202" cy="51250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340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686" y="400258"/>
            <a:ext cx="6838335" cy="232518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23. На слайде логотип крупнейшей в мире компании по производству промышленных роботов. В какой стране находится штаб-квартира компании?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 А) Китай; Б) Южная Корея; В) США; Г) Япония.</a:t>
            </a:r>
            <a:endParaRPr lang="en-US" sz="2400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F047E788-C2AB-3509-43BA-8D24F1B58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13" y="3089192"/>
            <a:ext cx="7103806" cy="30413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5CF1AB9D-354F-F953-4819-6CB142BB12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5" r="14122"/>
          <a:stretch/>
        </p:blipFill>
        <p:spPr bwMode="auto">
          <a:xfrm>
            <a:off x="7062021" y="36513"/>
            <a:ext cx="5129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4271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394" y="311494"/>
            <a:ext cx="11769212" cy="340940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24. Какое название имеет данное природное явление?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гало;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фата </a:t>
            </a:r>
            <a:r>
              <a:rPr lang="ru-RU" sz="2400" b="1" dirty="0" err="1"/>
              <a:t>моргана</a:t>
            </a:r>
            <a:r>
              <a:rPr lang="ru-RU" sz="2400" b="1" dirty="0"/>
              <a:t>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глория;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</a:t>
            </a:r>
            <a:r>
              <a:rPr lang="ru-RU" sz="2400" b="1" dirty="0" err="1"/>
              <a:t>парселона</a:t>
            </a:r>
            <a:r>
              <a:rPr lang="ru-RU" sz="2400" b="1" dirty="0"/>
              <a:t>. </a:t>
            </a:r>
            <a:endParaRPr lang="en-US" sz="2400" b="1" dirty="0"/>
          </a:p>
        </p:txBody>
      </p:sp>
      <p:pic>
        <p:nvPicPr>
          <p:cNvPr id="3074" name="Picture 2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742" y="962897"/>
            <a:ext cx="8269969" cy="55160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7524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974" y="175295"/>
            <a:ext cx="11606981" cy="27170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25. Мировые выбросы какого вещества представлены на карте?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метан; Б) углекислый газ; В) угарный газ; Г) озон.</a:t>
            </a:r>
            <a:endParaRPr lang="en-US" sz="2400" b="1" dirty="0"/>
          </a:p>
        </p:txBody>
      </p:sp>
      <p:pic>
        <p:nvPicPr>
          <p:cNvPr id="7170" name="Picture 2" descr="https://sun9-71.userapi.com/impg/5-pKCIeMYEjzCVtvYVv-EjgttRJoHgbvMXwiEA/o62PrYVkNek.jpg?size=960x474&amp;quality=95&amp;sign=4fe5db08afc1d0198dfa1d520fa050a8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" r="9424" b="15202"/>
          <a:stretch/>
        </p:blipFill>
        <p:spPr bwMode="auto">
          <a:xfrm>
            <a:off x="284745" y="1327354"/>
            <a:ext cx="11558210" cy="50456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1467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484" y="353910"/>
            <a:ext cx="11833122" cy="20973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26. На территории какого японского острова проживает малочисленный народ </a:t>
            </a:r>
            <a:r>
              <a:rPr lang="ru-RU" sz="2400" b="1" dirty="0" err="1"/>
              <a:t>айны</a:t>
            </a:r>
            <a:r>
              <a:rPr lang="ru-RU" sz="2400" b="1" dirty="0"/>
              <a:t>?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Хонсю;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Кюсю;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Сикоку;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Хоккайдо. </a:t>
            </a:r>
            <a:endParaRPr lang="en-US" sz="2400" b="1" dirty="0"/>
          </a:p>
        </p:txBody>
      </p:sp>
      <p:pic>
        <p:nvPicPr>
          <p:cNvPr id="9222" name="Picture 6" descr="Айны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826" y="1225611"/>
            <a:ext cx="3150054" cy="51064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Народ ай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880" y="1225611"/>
            <a:ext cx="6691268" cy="51064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6776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393" y="280218"/>
            <a:ext cx="11769213" cy="35432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27. Какое сочетание названия государства-преобладающий тип электростанции неверное?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Литва-ГЭС;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Россия-ТЭС;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Франция-АЭС;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Норвегия-ГЭС.</a:t>
            </a:r>
            <a:endParaRPr lang="en-US" sz="2400" b="1" dirty="0"/>
          </a:p>
        </p:txBody>
      </p:sp>
      <p:pic>
        <p:nvPicPr>
          <p:cNvPr id="10244" name="Picture 4" descr="https://3.bp.blogspot.com/-OZpzDEx8HgI/W_1eFedHraI/AAAAAAAAA04/wL5_K5fAJ84XTXSJ8In3juPQjGrOA4h2wCLcBGAs/s1600/2018.11.27%2B18-08-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" t="2794" r="2882" b="5034"/>
          <a:stretch/>
        </p:blipFill>
        <p:spPr bwMode="auto">
          <a:xfrm>
            <a:off x="3964899" y="870155"/>
            <a:ext cx="7856188" cy="570762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214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2C5F0268-F658-B25E-EE1C-21A09E8BF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8"/>
          <a:stretch/>
        </p:blipFill>
        <p:spPr bwMode="auto">
          <a:xfrm>
            <a:off x="3440053" y="1524580"/>
            <a:ext cx="8751947" cy="5333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7C4F83-13B5-490B-433F-9CEFDB6744BC}"/>
              </a:ext>
            </a:extLst>
          </p:cNvPr>
          <p:cNvSpPr txBox="1"/>
          <p:nvPr/>
        </p:nvSpPr>
        <p:spPr>
          <a:xfrm>
            <a:off x="269823" y="75748"/>
            <a:ext cx="7888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1. Какая цель устойчивого развития показана на слайде?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4D885FE-275B-B381-EEFD-46512A2BE0A1}"/>
              </a:ext>
            </a:extLst>
          </p:cNvPr>
          <p:cNvSpPr txBox="1"/>
          <p:nvPr/>
        </p:nvSpPr>
        <p:spPr>
          <a:xfrm>
            <a:off x="2203556" y="839449"/>
            <a:ext cx="112426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1668429-EF5A-ABB1-43B7-F303E78AF7D6}"/>
              </a:ext>
            </a:extLst>
          </p:cNvPr>
          <p:cNvSpPr txBox="1"/>
          <p:nvPr/>
        </p:nvSpPr>
        <p:spPr>
          <a:xfrm>
            <a:off x="269823" y="555035"/>
            <a:ext cx="11572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А) глобальные партнерства в интересах развития;</a:t>
            </a:r>
          </a:p>
          <a:p>
            <a:r>
              <a:rPr lang="ru-RU" sz="2400" b="1" dirty="0"/>
              <a:t>Б) рациональное использование экосистем суши;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2010C21-2552-959D-089B-D9C0D90C3F6B}"/>
              </a:ext>
            </a:extLst>
          </p:cNvPr>
          <p:cNvSpPr txBox="1"/>
          <p:nvPr/>
        </p:nvSpPr>
        <p:spPr>
          <a:xfrm>
            <a:off x="269823" y="1339674"/>
            <a:ext cx="3057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В) устойчивые города и сообщества;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9B2E1A3-894D-40B2-312C-D06ED4907011}"/>
              </a:ext>
            </a:extLst>
          </p:cNvPr>
          <p:cNvSpPr txBox="1"/>
          <p:nvPr/>
        </p:nvSpPr>
        <p:spPr>
          <a:xfrm>
            <a:off x="269823" y="2170671"/>
            <a:ext cx="30579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Г) рациональное потребление и производство.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9E0133-78D7-C28F-4FD5-8EB1CE6EEEC2}"/>
              </a:ext>
            </a:extLst>
          </p:cNvPr>
          <p:cNvSpPr txBox="1"/>
          <p:nvPr/>
        </p:nvSpPr>
        <p:spPr>
          <a:xfrm>
            <a:off x="3629460" y="1630708"/>
            <a:ext cx="1169232" cy="4755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5999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729" y="176981"/>
            <a:ext cx="11783961" cy="376210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28. Какое государство является крупнейшим импортером мяса птицы?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Китай;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Германия;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Индия;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Япония.</a:t>
            </a:r>
            <a:endParaRPr lang="en-US" sz="2400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7991EF7-94CD-2EDC-0C51-7D0F7C10E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124" y="823212"/>
            <a:ext cx="9792885" cy="573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481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254725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29.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Точка росы зависит от: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абсолютной влажности;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температуры воздуха;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испаряемости;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относительной влажности.</a:t>
            </a:r>
            <a:endParaRPr lang="en-US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971"/>
          <a:stretch/>
        </p:blipFill>
        <p:spPr>
          <a:xfrm>
            <a:off x="682326" y="1967365"/>
            <a:ext cx="5413674" cy="44179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314" name="Picture 2" descr="Роса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566" y="1967365"/>
            <a:ext cx="5635108" cy="44179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5379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025" y="155580"/>
            <a:ext cx="11901949" cy="165898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30. В каком регионе России выращивают культуру, представленную на слайде?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Приморский край; Б) Астраханская область; В) Краснодарский край; Г) Саратовская область.</a:t>
            </a:r>
            <a:endParaRPr lang="en-US" sz="2400" b="1" dirty="0"/>
          </a:p>
        </p:txBody>
      </p:sp>
      <p:pic>
        <p:nvPicPr>
          <p:cNvPr id="14338" name="Picture 2" descr="http://soyworld.ru/wp-content/uploads/2020/03/soybea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8" y="1331640"/>
            <a:ext cx="7904208" cy="53476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31D6A87D-A275-6157-3D99-7A7E24EFC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1331640"/>
            <a:ext cx="4100052" cy="27333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xmlns="" id="{8B11D61C-94CF-D7A5-6FB8-DB2B84D9E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148" y="3956468"/>
            <a:ext cx="4100052" cy="27228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2876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31612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31. Назовите экологическую проблему может вызвать сельскохозяйственное мероприятие, показанной на слайде?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затопление земель; Б) вымывание верхнего слоя почвы; В) вторичное засоление почв; Г) вырождение лесных массивов.</a:t>
            </a:r>
            <a:endParaRPr lang="en-US" sz="2400" b="1" dirty="0"/>
          </a:p>
        </p:txBody>
      </p:sp>
      <p:sp>
        <p:nvSpPr>
          <p:cNvPr id="4" name="AutoShape 2" descr="Орошение как вид земледелия. Насколько и где оправдано и необходим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82370644-5692-EA5F-B410-AA61853AF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916" y="1585738"/>
            <a:ext cx="9896168" cy="5030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018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399" y="219351"/>
            <a:ext cx="11887201" cy="263996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32. Какой фактор является важнейшим в размещении производства, представленного на слайде?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сырьевой; Б) энергетический; В) водный; Г) потребительский.</a:t>
            </a:r>
            <a:endParaRPr lang="en-US" sz="2400" b="1" dirty="0"/>
          </a:p>
        </p:txBody>
      </p:sp>
      <p:pic>
        <p:nvPicPr>
          <p:cNvPr id="17410" name="Picture 2" descr="Целлюлозно-бумажная промышленность | Linde Gas Росс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r="4607" b="2746"/>
          <a:stretch/>
        </p:blipFill>
        <p:spPr bwMode="auto">
          <a:xfrm>
            <a:off x="987968" y="1597452"/>
            <a:ext cx="10216063" cy="48024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680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291" y="3265521"/>
            <a:ext cx="1500197" cy="1792543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 t="14201" b="5596"/>
          <a:stretch>
            <a:fillRect/>
          </a:stretch>
        </p:blipFill>
        <p:spPr bwMode="auto">
          <a:xfrm>
            <a:off x="4641453" y="3265521"/>
            <a:ext cx="6195242" cy="33290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 t="3279" b="10088"/>
          <a:stretch>
            <a:fillRect/>
          </a:stretch>
        </p:blipFill>
        <p:spPr bwMode="auto">
          <a:xfrm>
            <a:off x="2351234" y="3265521"/>
            <a:ext cx="2099814" cy="33290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96959" y="571480"/>
            <a:ext cx="2071702" cy="2563987"/>
          </a:xfrm>
          <a:prstGeom prst="rect">
            <a:avLst/>
          </a:prstGeom>
          <a:noFill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6"/>
          <a:srcRect t="13462"/>
          <a:stretch>
            <a:fillRect/>
          </a:stretch>
        </p:blipFill>
        <p:spPr bwMode="auto">
          <a:xfrm>
            <a:off x="8625766" y="571480"/>
            <a:ext cx="2210929" cy="25485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53904" y="571480"/>
            <a:ext cx="1785950" cy="25598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E4B5C80-2FE2-1785-0CF2-49681F271305}"/>
              </a:ext>
            </a:extLst>
          </p:cNvPr>
          <p:cNvSpPr txBox="1"/>
          <p:nvPr/>
        </p:nvSpPr>
        <p:spPr>
          <a:xfrm>
            <a:off x="198500" y="44788"/>
            <a:ext cx="111577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33. Какой административный район показан на слайде? </a:t>
            </a:r>
          </a:p>
          <a:p>
            <a:pPr algn="just"/>
            <a:r>
              <a:rPr lang="ru-RU" sz="2400" b="1" dirty="0"/>
              <a:t>А) Ивановский; </a:t>
            </a:r>
          </a:p>
          <a:p>
            <a:pPr algn="just"/>
            <a:r>
              <a:rPr lang="ru-RU" sz="2400" b="1" dirty="0"/>
              <a:t>Б) Ивацевичский; </a:t>
            </a:r>
          </a:p>
          <a:p>
            <a:pPr algn="just"/>
            <a:r>
              <a:rPr lang="ru-RU" sz="2400" b="1" dirty="0"/>
              <a:t>В) Ивьевский; </a:t>
            </a:r>
          </a:p>
          <a:p>
            <a:pPr algn="just"/>
            <a:r>
              <a:rPr lang="ru-RU" sz="2400" b="1" dirty="0"/>
              <a:t>Г) Зельвенский.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638" y="162233"/>
            <a:ext cx="11680723" cy="271370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34. Основным природным фактором, затрудняющим хозяйственное освоение территории юга Дальнего Востока является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А) заболоченность;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Б) недостаток водных ресурсов;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В) вечная мерзлота;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Г) тайфуны и наводнения.</a:t>
            </a:r>
            <a:endParaRPr lang="en-US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485" y="1264577"/>
            <a:ext cx="5067048" cy="51990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79613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>
            <a:extLst>
              <a:ext uri="{FF2B5EF4-FFF2-40B4-BE49-F238E27FC236}">
                <a16:creationId xmlns:a16="http://schemas.microsoft.com/office/drawing/2014/main" xmlns="" id="{E286EE21-F6D0-260D-04B4-49D1C1AB54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3" b="7759"/>
          <a:stretch/>
        </p:blipFill>
        <p:spPr bwMode="auto">
          <a:xfrm>
            <a:off x="989013" y="734518"/>
            <a:ext cx="10287000" cy="5936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3CA5FC4-4210-75BC-CEAB-2E30D529DC9A}"/>
              </a:ext>
            </a:extLst>
          </p:cNvPr>
          <p:cNvSpPr txBox="1"/>
          <p:nvPr/>
        </p:nvSpPr>
        <p:spPr>
          <a:xfrm>
            <a:off x="314794" y="104931"/>
            <a:ext cx="10024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Этот город находится в: А) Аргентине; Б) Германии; В) России; Г) США. </a:t>
            </a:r>
          </a:p>
        </p:txBody>
      </p:sp>
    </p:spTree>
    <p:extLst>
      <p:ext uri="{BB962C8B-B14F-4D97-AF65-F5344CB8AC3E}">
        <p14:creationId xmlns:p14="http://schemas.microsoft.com/office/powerpoint/2010/main" val="24954809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3934205-91A1-DD64-986C-C1E9D6D881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388"/>
          <a:stretch/>
        </p:blipFill>
        <p:spPr>
          <a:xfrm>
            <a:off x="755897" y="1079293"/>
            <a:ext cx="10753232" cy="54938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54D2FBD-05F1-43B2-6A98-71627FC4EDFB}"/>
              </a:ext>
            </a:extLst>
          </p:cNvPr>
          <p:cNvSpPr txBox="1"/>
          <p:nvPr/>
        </p:nvSpPr>
        <p:spPr>
          <a:xfrm>
            <a:off x="329783" y="68970"/>
            <a:ext cx="11497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36. Данный ландшафт является визитной карточкой: А) Австралии; Б) Алжира; В) Аргентины; Г) Армении.</a:t>
            </a:r>
          </a:p>
        </p:txBody>
      </p:sp>
    </p:spTree>
    <p:extLst>
      <p:ext uri="{BB962C8B-B14F-4D97-AF65-F5344CB8AC3E}">
        <p14:creationId xmlns:p14="http://schemas.microsoft.com/office/powerpoint/2010/main" val="20468559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B31B51-E771-A510-2C5E-C125593A10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42" t="33452" r="15598" b="15598"/>
          <a:stretch/>
        </p:blipFill>
        <p:spPr>
          <a:xfrm>
            <a:off x="471396" y="1049311"/>
            <a:ext cx="11322234" cy="54903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B637DC3-A14E-0EBE-7A72-9C0FFE920006}"/>
              </a:ext>
            </a:extLst>
          </p:cNvPr>
          <p:cNvSpPr txBox="1"/>
          <p:nvPr/>
        </p:nvSpPr>
        <p:spPr>
          <a:xfrm>
            <a:off x="368794" y="0"/>
            <a:ext cx="11527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37. На слайде представлены государства: А) БРИКС; Б) имеющие анклавы в своем составе; В) имеющие несколько столиц; Г) южного полушария.</a:t>
            </a:r>
          </a:p>
        </p:txBody>
      </p:sp>
    </p:spTree>
    <p:extLst>
      <p:ext uri="{BB962C8B-B14F-4D97-AF65-F5344CB8AC3E}">
        <p14:creationId xmlns:p14="http://schemas.microsoft.com/office/powerpoint/2010/main" val="4132033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E9DC3F31-341F-8E86-3D24-79C20C4392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 b="60499"/>
          <a:stretch/>
        </p:blipFill>
        <p:spPr bwMode="auto">
          <a:xfrm>
            <a:off x="506598" y="1229193"/>
            <a:ext cx="11178804" cy="515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CBB3B33-73FB-0FF1-03FB-27368617B22E}"/>
              </a:ext>
            </a:extLst>
          </p:cNvPr>
          <p:cNvSpPr txBox="1"/>
          <p:nvPr/>
        </p:nvSpPr>
        <p:spPr>
          <a:xfrm>
            <a:off x="339777" y="241357"/>
            <a:ext cx="1151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2. Гербы городов и территорий какой страны представлены на слайде? А) Германия; Б) Великобритания; В) Франция; Г) Испания.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109592A-EB4F-7FD0-C606-2CAFC23FBD6E}"/>
              </a:ext>
            </a:extLst>
          </p:cNvPr>
          <p:cNvSpPr txBox="1"/>
          <p:nvPr/>
        </p:nvSpPr>
        <p:spPr>
          <a:xfrm>
            <a:off x="719528" y="3622835"/>
            <a:ext cx="167889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8300B23-6021-8917-3E38-5DAC9B9D6DBF}"/>
              </a:ext>
            </a:extLst>
          </p:cNvPr>
          <p:cNvSpPr txBox="1"/>
          <p:nvPr/>
        </p:nvSpPr>
        <p:spPr>
          <a:xfrm>
            <a:off x="10006503" y="3602847"/>
            <a:ext cx="167889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468D58F-B0EC-9AB6-A9DB-6392CF495F73}"/>
              </a:ext>
            </a:extLst>
          </p:cNvPr>
          <p:cNvSpPr txBox="1"/>
          <p:nvPr/>
        </p:nvSpPr>
        <p:spPr>
          <a:xfrm>
            <a:off x="7470099" y="3622835"/>
            <a:ext cx="167889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3BCDE75-769D-86CD-05C4-167DC506B033}"/>
              </a:ext>
            </a:extLst>
          </p:cNvPr>
          <p:cNvSpPr txBox="1"/>
          <p:nvPr/>
        </p:nvSpPr>
        <p:spPr>
          <a:xfrm>
            <a:off x="4371166" y="3602847"/>
            <a:ext cx="167889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6865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A50A120-606D-9E75-7766-8A9D44536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346" y="911832"/>
            <a:ext cx="10044333" cy="56499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74139D-FF9D-394E-BF33-8B1850D994B3}"/>
              </a:ext>
            </a:extLst>
          </p:cNvPr>
          <p:cNvSpPr txBox="1"/>
          <p:nvPr/>
        </p:nvSpPr>
        <p:spPr>
          <a:xfrm>
            <a:off x="224852" y="80835"/>
            <a:ext cx="11662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38. В стране, чье административное деление показано на слайде, живут: А) </a:t>
            </a:r>
            <a:r>
              <a:rPr lang="ru-RU" sz="2400" b="1" dirty="0" err="1"/>
              <a:t>ибадиты</a:t>
            </a:r>
            <a:r>
              <a:rPr lang="ru-RU" sz="2400" b="1" dirty="0"/>
              <a:t>; Б) сунниты; В) шииты; Г) </a:t>
            </a:r>
            <a:r>
              <a:rPr lang="ru-RU" sz="2400" b="1" dirty="0" err="1"/>
              <a:t>хариджиты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68483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1A0DB44-2F7E-BA26-8CB4-1F50B2C123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004"/>
          <a:stretch/>
        </p:blipFill>
        <p:spPr>
          <a:xfrm>
            <a:off x="2501408" y="749508"/>
            <a:ext cx="7262210" cy="57412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EFAEFBE-D6A3-AED7-2848-AAEDB6054835}"/>
              </a:ext>
            </a:extLst>
          </p:cNvPr>
          <p:cNvSpPr txBox="1"/>
          <p:nvPr/>
        </p:nvSpPr>
        <p:spPr>
          <a:xfrm>
            <a:off x="344773" y="136426"/>
            <a:ext cx="114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39. Данное фото сделано в: А) Австралии; Б) Азии; В) Африке; Г) Южной Америке.</a:t>
            </a:r>
          </a:p>
        </p:txBody>
      </p:sp>
    </p:spTree>
    <p:extLst>
      <p:ext uri="{BB962C8B-B14F-4D97-AF65-F5344CB8AC3E}">
        <p14:creationId xmlns:p14="http://schemas.microsoft.com/office/powerpoint/2010/main" val="3141874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B35AE4B-AEEA-2820-F226-1B53850347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339" b="7760"/>
          <a:stretch/>
        </p:blipFill>
        <p:spPr>
          <a:xfrm>
            <a:off x="4426881" y="254833"/>
            <a:ext cx="7447828" cy="63858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F7B6886-FC3E-197D-1BA6-5D6D1F6C76E3}"/>
              </a:ext>
            </a:extLst>
          </p:cNvPr>
          <p:cNvSpPr txBox="1"/>
          <p:nvPr/>
        </p:nvSpPr>
        <p:spPr>
          <a:xfrm>
            <a:off x="317291" y="254833"/>
            <a:ext cx="37900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40. Выберите НЕВЕРНЫЙ факт об участке земной поверхности, показанном на слайде. </a:t>
            </a:r>
          </a:p>
          <a:p>
            <a:pPr algn="just"/>
            <a:r>
              <a:rPr lang="ru-RU" sz="2400" b="1" dirty="0"/>
              <a:t>А) самый крупный полуостров; </a:t>
            </a:r>
          </a:p>
          <a:p>
            <a:pPr algn="just"/>
            <a:r>
              <a:rPr lang="ru-RU" sz="2400" b="1" dirty="0"/>
              <a:t>Б) самое крупное месторождение газа; </a:t>
            </a:r>
          </a:p>
          <a:p>
            <a:pPr algn="just"/>
            <a:r>
              <a:rPr lang="ru-RU" sz="2400" b="1" dirty="0"/>
              <a:t>В) самое жаркое место в мире; </a:t>
            </a:r>
          </a:p>
          <a:p>
            <a:pPr algn="just"/>
            <a:r>
              <a:rPr lang="ru-RU" sz="2400" b="1" dirty="0"/>
              <a:t>Г) самое соленое море. </a:t>
            </a:r>
          </a:p>
        </p:txBody>
      </p:sp>
    </p:spTree>
    <p:extLst>
      <p:ext uri="{BB962C8B-B14F-4D97-AF65-F5344CB8AC3E}">
        <p14:creationId xmlns:p14="http://schemas.microsoft.com/office/powerpoint/2010/main" val="3877045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xmlns="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8D04387A-706C-E5C7-704F-9E4890F97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818" y="622361"/>
            <a:ext cx="8001390" cy="59927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007CAF3-EB8A-0F9B-B2CE-405A64BDA039}"/>
              </a:ext>
            </a:extLst>
          </p:cNvPr>
          <p:cNvSpPr txBox="1"/>
          <p:nvPr/>
        </p:nvSpPr>
        <p:spPr>
          <a:xfrm>
            <a:off x="209862" y="0"/>
            <a:ext cx="10911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3. Данна трущоба расположена в: А) Нигерии; Б) Китае; В) Индии; Г) Бразилии.</a:t>
            </a:r>
          </a:p>
        </p:txBody>
      </p:sp>
    </p:spTree>
    <p:extLst>
      <p:ext uri="{BB962C8B-B14F-4D97-AF65-F5344CB8AC3E}">
        <p14:creationId xmlns:p14="http://schemas.microsoft.com/office/powerpoint/2010/main" val="428542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xmlns="" id="{3A7DFCEC-4F3F-6DB5-C91D-6D0858F02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82" b="3169"/>
          <a:stretch/>
        </p:blipFill>
        <p:spPr bwMode="auto">
          <a:xfrm>
            <a:off x="1038872" y="1028226"/>
            <a:ext cx="10187282" cy="553746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6358939-B3A4-B8DF-8BF7-9E4D342095CC}"/>
              </a:ext>
            </a:extLst>
          </p:cNvPr>
          <p:cNvSpPr txBox="1"/>
          <p:nvPr/>
        </p:nvSpPr>
        <p:spPr>
          <a:xfrm>
            <a:off x="329784" y="292307"/>
            <a:ext cx="11527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4. На слайде показаны залежи:  А) железной руды; Б) нефти; В) угля; Г) урана.  </a:t>
            </a:r>
          </a:p>
        </p:txBody>
      </p:sp>
    </p:spTree>
    <p:extLst>
      <p:ext uri="{BB962C8B-B14F-4D97-AF65-F5344CB8AC3E}">
        <p14:creationId xmlns:p14="http://schemas.microsoft.com/office/powerpoint/2010/main" val="1616195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xmlns="" id="{C1D4BED8-348B-43B8-09B2-BE06AB8FBB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" t="20984" r="49926" b="50000"/>
          <a:stretch/>
        </p:blipFill>
        <p:spPr bwMode="auto">
          <a:xfrm>
            <a:off x="2353456" y="1439056"/>
            <a:ext cx="7593888" cy="403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7508B57-6E3F-9229-130D-08BAC929EEF5}"/>
              </a:ext>
            </a:extLst>
          </p:cNvPr>
          <p:cNvSpPr txBox="1"/>
          <p:nvPr/>
        </p:nvSpPr>
        <p:spPr>
          <a:xfrm>
            <a:off x="302301" y="329784"/>
            <a:ext cx="11587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5. Контуры какой страны представлены на слайде: А) Армения; Б) Бельгия; В) Кыргызстан; Г) Швейцария.</a:t>
            </a:r>
          </a:p>
        </p:txBody>
      </p:sp>
    </p:spTree>
    <p:extLst>
      <p:ext uri="{BB962C8B-B14F-4D97-AF65-F5344CB8AC3E}">
        <p14:creationId xmlns:p14="http://schemas.microsoft.com/office/powerpoint/2010/main" val="1020148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>
            <a:extLst>
              <a:ext uri="{FF2B5EF4-FFF2-40B4-BE49-F238E27FC236}">
                <a16:creationId xmlns:a16="http://schemas.microsoft.com/office/drawing/2014/main" xmlns="" id="{BFB6EEB3-A15E-7DFD-812B-5EA0A6AF1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20" y="914400"/>
            <a:ext cx="10663186" cy="5580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5C3F7AD-4BEF-2AD5-1C67-A42A6B1B73C0}"/>
              </a:ext>
            </a:extLst>
          </p:cNvPr>
          <p:cNvSpPr txBox="1"/>
          <p:nvPr/>
        </p:nvSpPr>
        <p:spPr>
          <a:xfrm>
            <a:off x="324786" y="237298"/>
            <a:ext cx="11542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6. Эта форма рельефа находится в: А)  Бразилии; Б) Китае; В) России; Г) ЮАР.</a:t>
            </a:r>
          </a:p>
        </p:txBody>
      </p:sp>
    </p:spTree>
    <p:extLst>
      <p:ext uri="{BB962C8B-B14F-4D97-AF65-F5344CB8AC3E}">
        <p14:creationId xmlns:p14="http://schemas.microsoft.com/office/powerpoint/2010/main" val="3386514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extLst>
              <a:ext uri="{FF2B5EF4-FFF2-40B4-BE49-F238E27FC236}">
                <a16:creationId xmlns:a16="http://schemas.microsoft.com/office/drawing/2014/main" xmlns="" id="{DDC4DCE2-EBD7-406D-E680-B9F60C133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933" y="824431"/>
            <a:ext cx="9593159" cy="58344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455A1CB-6F1B-4159-11D3-843D8A6A506E}"/>
              </a:ext>
            </a:extLst>
          </p:cNvPr>
          <p:cNvSpPr txBox="1"/>
          <p:nvPr/>
        </p:nvSpPr>
        <p:spPr>
          <a:xfrm>
            <a:off x="361300" y="-6566"/>
            <a:ext cx="11542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7. Данный объект, являющийся крупнейшим в своем регионе, расположен в: А) Великобритании; Б) Дании; В) Нидерландах;  Г)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408374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1195</Words>
  <Application>Microsoft Office PowerPoint</Application>
  <PresentationFormat>Произвольный</PresentationFormat>
  <Paragraphs>145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Dmitry-PC</dc:creator>
  <cp:lastModifiedBy>Abook</cp:lastModifiedBy>
  <cp:revision>6</cp:revision>
  <dcterms:created xsi:type="dcterms:W3CDTF">2023-10-25T09:50:16Z</dcterms:created>
  <dcterms:modified xsi:type="dcterms:W3CDTF">2023-10-25T10:55:49Z</dcterms:modified>
</cp:coreProperties>
</file>