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00" r:id="rId2"/>
    <p:sldId id="650" r:id="rId3"/>
    <p:sldId id="661" r:id="rId4"/>
    <p:sldId id="638" r:id="rId5"/>
    <p:sldId id="643" r:id="rId6"/>
    <p:sldId id="649" r:id="rId7"/>
    <p:sldId id="664" r:id="rId8"/>
    <p:sldId id="665" r:id="rId9"/>
    <p:sldId id="666" r:id="rId10"/>
    <p:sldId id="662" r:id="rId11"/>
    <p:sldId id="658" r:id="rId12"/>
    <p:sldId id="652" r:id="rId13"/>
    <p:sldId id="667" r:id="rId14"/>
    <p:sldId id="663" r:id="rId15"/>
    <p:sldId id="657" r:id="rId16"/>
    <p:sldId id="659" r:id="rId17"/>
    <p:sldId id="651" r:id="rId18"/>
    <p:sldId id="653" r:id="rId19"/>
    <p:sldId id="660" r:id="rId20"/>
    <p:sldId id="648" r:id="rId21"/>
  </p:sldIdLst>
  <p:sldSz cx="12192000" cy="6858000"/>
  <p:notesSz cx="9929813" cy="6797675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Чупракова Ирина Адамовна" initials="ЧИА" lastIdx="1" clrIdx="0">
    <p:extLst>
      <p:ext uri="{19B8F6BF-5375-455C-9EA6-DF929625EA0E}">
        <p15:presenceInfo xmlns:p15="http://schemas.microsoft.com/office/powerpoint/2012/main" userId="S-1-5-21-1419726928-72299569-23540016-64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6F2"/>
    <a:srgbClr val="17375E"/>
    <a:srgbClr val="1887C9"/>
    <a:srgbClr val="4DA2D5"/>
    <a:srgbClr val="E65C10"/>
    <a:srgbClr val="953735"/>
    <a:srgbClr val="273E5F"/>
    <a:srgbClr val="FFFFFF"/>
    <a:srgbClr val="C5F56F"/>
    <a:srgbClr val="EEA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96412" autoAdjust="0"/>
  </p:normalViewPr>
  <p:slideViewPr>
    <p:cSldViewPr snapToGrid="0" snapToObjects="1">
      <p:cViewPr varScale="1">
        <p:scale>
          <a:sx n="103" d="100"/>
          <a:sy n="103" d="100"/>
        </p:scale>
        <p:origin x="138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4304001" cy="340265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497" y="4"/>
            <a:ext cx="4304001" cy="340265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6E3D2E42-89E8-44CF-84EA-B41591B26BC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7413"/>
            <a:ext cx="4304001" cy="34026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497" y="6457413"/>
            <a:ext cx="4304001" cy="34026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D86054A3-6285-475A-9642-26A616B4A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8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2919" cy="341064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600" y="0"/>
            <a:ext cx="4302919" cy="341064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5F92A823-5128-4D9F-BE97-619BCB1A3D41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75113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983" y="3271384"/>
            <a:ext cx="7943850" cy="2676585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2919" cy="341064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600" y="6456612"/>
            <a:ext cx="4302919" cy="341064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A0ECEF1D-4437-454D-980A-3B7DF53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865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A8D1E-3E90-40CF-8510-4D59D365500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760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A8D1E-3E90-40CF-8510-4D59D365500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8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42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369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9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6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08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806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8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7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8DEF-BBB8-4033-A7E0-941DC82E8931}" type="datetime1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0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EF1C-DEEC-4038-A1FB-0A892F6824CB}" type="datetime1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66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B4815-4ACE-44BD-BF87-23FFD58F5EC3}" type="datetime1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4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C2-CE84-4539-BB6F-922B82C3487C}" type="datetime1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83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F508-04A7-4DEA-9DAF-DB5DF6CCF502}" type="datetime1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7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9E70-4843-4DAB-820A-150DD513CD45}" type="datetime1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5641-AB0A-4E90-95F8-D137CB34A188}" type="datetime1">
              <a:rPr lang="ru-RU" smtClean="0"/>
              <a:t>26.08.2020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15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6505-0FFF-4B80-872B-EE8C0A1A620F}" type="datetime1">
              <a:rPr lang="ru-RU" smtClean="0"/>
              <a:t>26.08.2020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1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F54F6-D8B8-4B78-8403-B7EC1A9F7467}" type="datetime1">
              <a:rPr lang="ru-RU" smtClean="0"/>
              <a:t>26.08.2020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9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B31A-4451-4745-9330-E6CC2EF1549C}" type="datetime1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99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C024-470C-4179-8547-A056D4E32A49}" type="datetime1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5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3336C-8F28-4651-8333-D23520A16DA6}" type="datetime1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Национальный центр правовой информации Республики Беларусь  www.pravo.by, www.ncpi.gov.by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69C56-98CA-A848-8694-BDB6AB8D6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88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43962"/>
            <a:ext cx="12186138" cy="6919547"/>
            <a:chOff x="0" y="-17585"/>
            <a:chExt cx="12186138" cy="6919547"/>
          </a:xfrm>
        </p:grpSpPr>
        <p:pic>
          <p:nvPicPr>
            <p:cNvPr id="3" name="Изображение 2" descr="fon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91463" cy="689359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t="1420" r="5244" b="11681"/>
            <a:stretch/>
          </p:blipFill>
          <p:spPr>
            <a:xfrm>
              <a:off x="9013371" y="-17585"/>
              <a:ext cx="3172767" cy="6919547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5318014" y="6411534"/>
            <a:ext cx="1237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/>
                <a:cs typeface="Tahoma"/>
              </a:rPr>
              <a:t>2020 НЦПИ</a:t>
            </a:r>
            <a:endParaRPr lang="en-US" sz="10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30169" y="1034791"/>
            <a:ext cx="92387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Детский правовой сайт</a:t>
            </a:r>
            <a:endParaRPr lang="ru-RU" sz="9600" b="1" dirty="0">
              <a:solidFill>
                <a:schemeClr val="bg1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59829" y="4455261"/>
            <a:ext cx="6561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современный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ресурс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2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детей и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подростков, родителей и учителей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73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99" y="-148107"/>
            <a:ext cx="10972800" cy="100514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«Правовая библиотека» </a:t>
            </a:r>
            <a:r>
              <a:rPr lang="ru-RU" sz="2800" b="1" dirty="0">
                <a:solidFill>
                  <a:srgbClr val="1887C9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3324" y="602955"/>
            <a:ext cx="5671077" cy="583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законодательство о правах детей нашей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страны</a:t>
            </a:r>
            <a:b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600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информация о правах, обязанностях и ответственности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несовершеннолетних</a:t>
            </a:r>
            <a:b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600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афоризмы и пословицы 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праве, законности, морали и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нравственности, 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мудрые мысли» 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латинском языке и «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крылатые выражения» 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государства и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права</a:t>
            </a:r>
            <a:b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600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ответы 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интересующие вопросы в области дорожной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безопасности и правила 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дорожного движения Республики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Беларусь</a:t>
            </a: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ln w="0"/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путешествие </a:t>
            </a:r>
            <a:r>
              <a:rPr lang="ru-RU" sz="1600" dirty="0">
                <a:ln w="0"/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мир финансов и денег вместе с «Денежной азбукой</a:t>
            </a:r>
            <a:r>
              <a:rPr lang="ru-RU" sz="1600" dirty="0" smtClean="0">
                <a:ln w="0"/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endParaRPr lang="ru-RU" sz="1600" dirty="0" smtClean="0">
              <a:ln w="0"/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ln w="0"/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1600" dirty="0" smtClean="0">
                <a:ln w="0"/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атериалы о нашем государстве - Республика Беларусь и его истории </a:t>
            </a:r>
            <a:endParaRPr lang="ru-RU" sz="1600" dirty="0" smtClean="0">
              <a:ln w="0"/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endParaRPr lang="ru-RU" sz="1600" dirty="0" smtClean="0">
              <a:ln w="0"/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</a:t>
            </a:r>
            <a:r>
              <a:rPr lang="ru-RU" sz="1600" dirty="0" smtClean="0">
                <a:ln w="0"/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Конституции </a:t>
            </a:r>
            <a:r>
              <a:rPr lang="ru-RU" sz="1600" dirty="0">
                <a:ln w="0"/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русском, белорусском и английском </a:t>
            </a:r>
            <a:r>
              <a:rPr lang="ru-RU" sz="1600" dirty="0" smtClean="0">
                <a:ln w="0"/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языках,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Всеобщая 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декларации прав человека в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рисунках - «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Живая декларация»,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Конвенция о правах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ребенка</a:t>
            </a:r>
            <a:b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600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необычные законы </a:t>
            </a: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разных 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стран</a:t>
            </a:r>
            <a:b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600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4290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6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убликации о государственных органах и организациях доступным для детей языком</a:t>
            </a:r>
            <a:endParaRPr lang="ru-RU" sz="1600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Изображение 4" descr="polos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1" y="0"/>
            <a:ext cx="3716569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62" y="889483"/>
            <a:ext cx="2351314" cy="25908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11" y="3678695"/>
            <a:ext cx="2400213" cy="27578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301" y="3074087"/>
            <a:ext cx="2699433" cy="33624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923" y="1294247"/>
            <a:ext cx="3254077" cy="15799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8799" y="100589"/>
            <a:ext cx="94496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013" y="111167"/>
            <a:ext cx="109728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Правовая библиотека     Юридическая азбука     </a:t>
            </a:r>
            <a:b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Букварь правовых терминов и понятий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8" y="1156996"/>
            <a:ext cx="9702768" cy="5008108"/>
          </a:xfrm>
          <a:prstGeom prst="rect">
            <a:avLst/>
          </a:prstGeom>
        </p:spPr>
      </p:pic>
      <p:pic>
        <p:nvPicPr>
          <p:cNvPr id="5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1" y="0"/>
            <a:ext cx="371656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758" y="88456"/>
            <a:ext cx="944962" cy="94496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705016" y="363774"/>
            <a:ext cx="418975" cy="270308"/>
          </a:xfrm>
          <a:prstGeom prst="rightArrow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87C9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052923">
            <a:off x="9914409" y="670178"/>
            <a:ext cx="418975" cy="270308"/>
          </a:xfrm>
          <a:prstGeom prst="rightArrow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8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" y="0"/>
            <a:ext cx="3716569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145716" y="6582107"/>
            <a:ext cx="8429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ru-RU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042" y="78715"/>
            <a:ext cx="882678" cy="882678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703219" y="489361"/>
            <a:ext cx="9555136" cy="14591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Правовая библиотека     Правовые лабиринты Законодательство     Банк данных «Мир Права»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0566"/>
            <a:ext cx="12192000" cy="13151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6449" y="3003874"/>
            <a:ext cx="11156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банке </a:t>
            </a:r>
            <a:r>
              <a:rPr lang="ru-RU" sz="24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данных содержатся в свободном доступе все основные законодательные акты, касающиеся прав детей в нашей стране. Правовые акты для удобства поиска сгруппированы по видам и по </a:t>
            </a:r>
            <a:r>
              <a:rPr lang="ru-RU" sz="24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темам</a:t>
            </a:r>
            <a:endParaRPr lang="ru-RU" sz="2400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717" y="4305511"/>
            <a:ext cx="5210175" cy="2000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9441" y="4099974"/>
            <a:ext cx="2590800" cy="2262034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4952506" y="647268"/>
            <a:ext cx="418975" cy="270308"/>
          </a:xfrm>
          <a:prstGeom prst="rightArrow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87C9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251318" y="1060066"/>
            <a:ext cx="418975" cy="270308"/>
          </a:xfrm>
          <a:prstGeom prst="rightArrow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87C9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7114612">
            <a:off x="9474249" y="676296"/>
            <a:ext cx="418975" cy="270308"/>
          </a:xfrm>
          <a:prstGeom prst="rightArrow">
            <a:avLst/>
          </a:prstGeom>
          <a:solidFill>
            <a:srgbClr val="1737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8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580" y="274638"/>
            <a:ext cx="109728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Хотите узнать о правилах безопасности и не только? </a:t>
            </a:r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ru-RU" sz="28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Полезная информация»</a:t>
            </a:r>
            <a:endParaRPr lang="ru-RU" sz="28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80" y="1677729"/>
            <a:ext cx="5691673" cy="4415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20607"/>
            <a:ext cx="5831634" cy="4329403"/>
          </a:xfrm>
          <a:prstGeom prst="rect">
            <a:avLst/>
          </a:prstGeom>
        </p:spPr>
      </p:pic>
      <p:pic>
        <p:nvPicPr>
          <p:cNvPr id="6" name="Изображение 4" descr="polos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48" y="0"/>
            <a:ext cx="371656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9919" y="91398"/>
            <a:ext cx="94496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4450"/>
            <a:ext cx="10972800" cy="78905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«Полезная информация» - это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989943" y="6291037"/>
            <a:ext cx="3860800" cy="365125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726" y="1305341"/>
            <a:ext cx="11133368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Детям и подросткам»: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получить паспорт, трудоустройство подростков, телефон доверия для детей и подростков, популярность в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школе</a:t>
            </a:r>
          </a:p>
          <a:p>
            <a:pPr marL="285750" indent="-285750">
              <a:lnSpc>
                <a:spcPts val="1640"/>
              </a:lnSpc>
              <a:buFont typeface="Wingdings" panose="05000000000000000000" pitchFamily="2" charset="2"/>
              <a:buChar char="§"/>
            </a:pPr>
            <a:endParaRPr lang="ru-RU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Родителям»: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выезда детей за границу, родителям о финансовой грамотности детей, юридические клиники Республики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Беларусь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«Учителям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»: методические рекомендации для педагогов,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занятия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правам ребенка, программа факультативных занятий «Правила в моей жизни», профилактика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правонарушений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сихологическая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помощь: искусство взаимоотношений с подростком, детская дружба и проблемы общения со сверстниками, оказание помощи детям и подросткам, находящимся в кризисном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состоянии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равила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безопасности в быту и чрезвычайных ситуациях для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 и взрослых: обучающие ролики и мультипликационный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фильм «Волшебная книга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навыки самозащиты и личной безопасности, как не стать жертвой преступления, профилактика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травматизма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Целях устойчивого развития в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Беларуси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164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безопасность в интернете и т.д.</a:t>
            </a:r>
            <a:endParaRPr lang="ru-RU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Изображение 4" descr="polos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6" y="0"/>
            <a:ext cx="371656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752" y="4724724"/>
            <a:ext cx="5243805" cy="19314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368" y="91398"/>
            <a:ext cx="944962" cy="9449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931" y="5402427"/>
            <a:ext cx="11715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2145716" y="6582107"/>
            <a:ext cx="8429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ru-RU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042" y="78715"/>
            <a:ext cx="882678" cy="882678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1561879" y="254691"/>
            <a:ext cx="8434807" cy="5824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«Игры и конкурсы» 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16" y="1174259"/>
            <a:ext cx="2878119" cy="1862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40" y="3211009"/>
            <a:ext cx="2464852" cy="18524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030" y="1108516"/>
            <a:ext cx="2432230" cy="18473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5" y="5316993"/>
            <a:ext cx="2438915" cy="15091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62586" y="723715"/>
            <a:ext cx="4257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Разнообразные игры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68" y="4217903"/>
            <a:ext cx="3617592" cy="2198179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9389518" y="680272"/>
            <a:ext cx="1161535" cy="5838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20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есты</a:t>
            </a:r>
            <a:endParaRPr lang="ru-RU" sz="2000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63860" y="796833"/>
            <a:ext cx="3195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Кроссворды и </a:t>
            </a:r>
            <a:r>
              <a:rPr lang="ru-RU" sz="2000" dirty="0" err="1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филворды</a:t>
            </a:r>
            <a:r>
              <a:rPr lang="ru-RU" sz="2000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9008" y="3626495"/>
            <a:ext cx="3612045" cy="160748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007488" y="3226385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Викторины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51424" y="3772732"/>
            <a:ext cx="1316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242094" y="4809074"/>
            <a:ext cx="1026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Ребусы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5589" y="1438805"/>
            <a:ext cx="3293911" cy="17923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6863" y="1270060"/>
            <a:ext cx="2807521" cy="2126849"/>
          </a:xfrm>
          <a:prstGeom prst="rect">
            <a:avLst/>
          </a:prstGeom>
        </p:spPr>
      </p:pic>
      <p:pic>
        <p:nvPicPr>
          <p:cNvPr id="24" name="Изображение 4" descr="polos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50" y="-2560"/>
            <a:ext cx="371656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7142" y="5316993"/>
            <a:ext cx="2969904" cy="14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4" y="4213204"/>
            <a:ext cx="2027440" cy="2217295"/>
          </a:xfrm>
          <a:prstGeom prst="rect">
            <a:avLst/>
          </a:prstGeom>
        </p:spPr>
      </p:pic>
      <p:pic>
        <p:nvPicPr>
          <p:cNvPr id="5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3" y="2570"/>
            <a:ext cx="3716569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5117">
            <a:off x="6042053" y="2746576"/>
            <a:ext cx="1619250" cy="1800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31" y="-49862"/>
            <a:ext cx="109728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сть вопросы, нужна помощь? 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0205" y="3367640"/>
            <a:ext cx="3279057" cy="923330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Обратись в приемную Национальной комиссии по правам ребенка</a:t>
            </a:r>
            <a:endParaRPr lang="ru-RU" altLang="ru-RU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862" y="4290970"/>
            <a:ext cx="7000875" cy="1562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49" y="798705"/>
            <a:ext cx="4886325" cy="10953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02712" y="977806"/>
            <a:ext cx="2047621" cy="646331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Напиши редактору сайта</a:t>
            </a:r>
            <a:endParaRPr lang="ru-RU" altLang="ru-RU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5894" y="0"/>
            <a:ext cx="944962" cy="9449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15542" y="1841022"/>
            <a:ext cx="3838401" cy="1200329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Перейди по ссылке </a:t>
            </a:r>
            <a:r>
              <a:rPr lang="ru-RU" alt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Правовой форум </a:t>
            </a:r>
            <a:r>
              <a:rPr lang="ru-RU" alt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Беларуси в </a:t>
            </a:r>
            <a:r>
              <a:rPr lang="ru-RU" alt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«Правовое консультирование несовершеннолетних</a:t>
            </a:r>
            <a:r>
              <a:rPr lang="ru-RU" alt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altLang="ru-RU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4843" y="1519464"/>
            <a:ext cx="2776988" cy="21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" y="0"/>
            <a:ext cx="3716569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145716" y="6582107"/>
            <a:ext cx="8429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ru-RU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042" y="78715"/>
            <a:ext cx="882678" cy="882678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1561879" y="378971"/>
            <a:ext cx="8434807" cy="5824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направления развития ДПС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20" y="4804706"/>
            <a:ext cx="7754879" cy="15315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5386" y="1046354"/>
            <a:ext cx="10098166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с</a:t>
            </a: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оздание раздела </a:t>
            </a:r>
            <a:r>
              <a:rPr lang="ru-RU" sz="24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о </a:t>
            </a: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школьной </a:t>
            </a: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медиации</a:t>
            </a:r>
          </a:p>
          <a:p>
            <a:pPr>
              <a:lnSpc>
                <a:spcPts val="2200"/>
              </a:lnSpc>
            </a:pPr>
            <a:endParaRPr lang="ru-RU" sz="2400" dirty="0" smtClean="0">
              <a:solidFill>
                <a:srgbClr val="17375E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altLang="ru-RU" sz="24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р</a:t>
            </a:r>
            <a:r>
              <a:rPr lang="ru-RU" alt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азвитие тематического раздела о работе государственных органов </a:t>
            </a:r>
            <a:r>
              <a:rPr lang="ru-RU" alt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республики</a:t>
            </a:r>
            <a:br>
              <a:rPr lang="ru-RU" alt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</a:br>
            <a:endParaRPr lang="ru-RU" altLang="ru-RU" sz="2400" dirty="0" smtClean="0">
              <a:solidFill>
                <a:srgbClr val="17375E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р</a:t>
            </a: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азвитие игровой части сайта (новые обучающие задания </a:t>
            </a:r>
            <a:r>
              <a:rPr lang="ru-RU" sz="24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в игровой форме и </a:t>
            </a: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видеоматериалы</a:t>
            </a: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)</a:t>
            </a:r>
            <a:b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</a:br>
            <a:endParaRPr lang="ru-RU" sz="2400" dirty="0" smtClean="0">
              <a:solidFill>
                <a:srgbClr val="17375E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развитие аккаунтов в </a:t>
            </a:r>
            <a:r>
              <a:rPr lang="ru-RU" sz="2400" dirty="0" err="1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соцсетях</a:t>
            </a: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17375E"/>
                </a:solidFill>
              </a:rPr>
              <a:t>Twitter</a:t>
            </a:r>
            <a:r>
              <a:rPr lang="ru-RU" sz="2400" dirty="0" smtClean="0">
                <a:solidFill>
                  <a:srgbClr val="17375E"/>
                </a:solidFill>
              </a:rPr>
              <a:t>, </a:t>
            </a:r>
            <a:r>
              <a:rPr lang="en-US" sz="2400" dirty="0" smtClean="0">
                <a:solidFill>
                  <a:srgbClr val="17375E"/>
                </a:solidFill>
              </a:rPr>
              <a:t>Instagram</a:t>
            </a:r>
            <a:r>
              <a:rPr lang="ru-RU" sz="2400" dirty="0" smtClean="0">
                <a:solidFill>
                  <a:srgbClr val="17375E"/>
                </a:solidFill>
              </a:rPr>
              <a:t>, </a:t>
            </a:r>
            <a:r>
              <a:rPr lang="en-US" sz="2400" dirty="0" err="1" smtClean="0">
                <a:solidFill>
                  <a:srgbClr val="17375E"/>
                </a:solidFill>
              </a:rPr>
              <a:t>TikTok</a:t>
            </a:r>
            <a:r>
              <a:rPr lang="ru-RU" sz="2400" dirty="0" smtClean="0">
                <a:solidFill>
                  <a:srgbClr val="17375E"/>
                </a:solidFill>
              </a:rPr>
              <a:t/>
            </a:r>
            <a:br>
              <a:rPr lang="ru-RU" sz="2400" dirty="0" smtClean="0">
                <a:solidFill>
                  <a:srgbClr val="17375E"/>
                </a:solidFill>
              </a:rPr>
            </a:br>
            <a:endParaRPr lang="ru-RU" sz="2400" dirty="0" smtClean="0">
              <a:solidFill>
                <a:srgbClr val="17375E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п</a:t>
            </a:r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родолжение работ по созданию адаптивного правового контента для детей</a:t>
            </a:r>
            <a:endParaRPr lang="ru-RU" sz="2400" dirty="0">
              <a:solidFill>
                <a:srgbClr val="17375E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902" y="4609190"/>
            <a:ext cx="1894115" cy="17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" y="0"/>
            <a:ext cx="3716569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145716" y="6582107"/>
            <a:ext cx="8429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ru-RU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042" y="78715"/>
            <a:ext cx="882678" cy="882678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1561879" y="378971"/>
            <a:ext cx="8434807" cy="5824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Листовки и логотипы для скачивания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16168"/>
            <a:ext cx="12192000" cy="38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568762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Узнай </a:t>
            </a:r>
            <a:r>
              <a:rPr lang="ru-RU" sz="36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права!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Учись!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Играй!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Все это </a:t>
            </a:r>
            <a:r>
              <a:rPr lang="ru-RU" sz="36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 </a:t>
            </a:r>
            <a:r>
              <a:rPr lang="en-US" sz="36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b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6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5" name="Изображение 4" descr="polos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1" y="0"/>
            <a:ext cx="371656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425" y="1243413"/>
            <a:ext cx="4600575" cy="2962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0" y="238449"/>
            <a:ext cx="3171825" cy="6300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733" y="23814"/>
            <a:ext cx="94496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0" y="0"/>
            <a:ext cx="3716569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145716" y="6582107"/>
            <a:ext cx="8429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ru-RU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758" y="219085"/>
            <a:ext cx="944962" cy="944962"/>
          </a:xfrm>
          <a:prstGeom prst="rect">
            <a:avLst/>
          </a:prstGeom>
        </p:spPr>
      </p:pic>
      <p:sp>
        <p:nvSpPr>
          <p:cNvPr id="23" name="Название 1"/>
          <p:cNvSpPr txBox="1">
            <a:spLocks/>
          </p:cNvSpPr>
          <p:nvPr/>
        </p:nvSpPr>
        <p:spPr>
          <a:xfrm>
            <a:off x="658846" y="279932"/>
            <a:ext cx="10409118" cy="52040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правовой сайт (</a:t>
            </a:r>
            <a:r>
              <a:rPr lang="en-US" alt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mir.pravo.by)</a:t>
            </a:r>
            <a:endParaRPr lang="ru-RU" altLang="ru-RU" sz="2800" b="1" dirty="0" smtClean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551" y="922872"/>
            <a:ext cx="1016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Начал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свою работу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23 августа 2008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г.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627" y="1451183"/>
            <a:ext cx="1047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Разработан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Национальным центром правовой информации по инициативе Администрации Президента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9464" y="2348826"/>
            <a:ext cx="587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53735"/>
                </a:solidFill>
                <a:latin typeface="Tahoma" pitchFamily="34" charset="0"/>
                <a:cs typeface="Tahoma" pitchFamily="34" charset="0"/>
              </a:rPr>
              <a:t>ОСНОВНЫЕ ПАРТНЕРЫ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Детского правового сайта: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2225" y="3301144"/>
            <a:ext cx="2365408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Министерство внутренних дел Республики Беларусь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8460" y="3290715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Министерство образования Республики Беларусь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41334" y="3301143"/>
            <a:ext cx="265657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Министерство по чрезвычайным ситуациям Республики Беларусь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89087" y="3301144"/>
            <a:ext cx="2608077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Национальный центр художественного </a:t>
            </a:r>
            <a:r>
              <a:rPr lang="ru-RU" dirty="0" smtClean="0"/>
              <a:t>творчества детей </a:t>
            </a:r>
            <a:r>
              <a:rPr lang="ru-RU" dirty="0"/>
              <a:t>и молодежи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29487" y="4772556"/>
            <a:ext cx="2668421" cy="11514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ЮНИСЕФ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0627" y="4772556"/>
            <a:ext cx="2262953" cy="11514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</a:t>
            </a:r>
            <a:r>
              <a:rPr lang="ru-RU" dirty="0" smtClean="0"/>
              <a:t>здательство </a:t>
            </a:r>
            <a:r>
              <a:rPr lang="ru-RU" dirty="0"/>
              <a:t>«</a:t>
            </a:r>
            <a:r>
              <a:rPr lang="ru-RU" dirty="0" err="1"/>
              <a:t>Адукацыя</a:t>
            </a:r>
            <a:r>
              <a:rPr lang="ru-RU" dirty="0"/>
              <a:t> і </a:t>
            </a:r>
            <a:r>
              <a:rPr lang="ru-RU" dirty="0" err="1"/>
              <a:t>выхаванне</a:t>
            </a:r>
            <a:r>
              <a:rPr lang="ru-RU" dirty="0"/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34759" y="4772556"/>
            <a:ext cx="2401657" cy="11514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Детский </a:t>
            </a:r>
            <a:r>
              <a:rPr lang="ru-RU" dirty="0">
                <a:solidFill>
                  <a:schemeClr val="bg1"/>
                </a:solidFill>
              </a:rPr>
              <a:t>журнал «</a:t>
            </a:r>
            <a:r>
              <a:rPr lang="ru-RU" dirty="0" err="1">
                <a:solidFill>
                  <a:schemeClr val="bg1"/>
                </a:solidFill>
              </a:rPr>
              <a:t>Вясёлка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58" y="5541445"/>
            <a:ext cx="978381" cy="13165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589086" y="4772557"/>
            <a:ext cx="2608077" cy="11514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</a:t>
            </a:r>
            <a:r>
              <a:rPr lang="ru-RU" dirty="0" smtClean="0"/>
              <a:t>ругие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7585"/>
            <a:ext cx="12186138" cy="6919547"/>
            <a:chOff x="0" y="-17585"/>
            <a:chExt cx="12186138" cy="6919547"/>
          </a:xfrm>
        </p:grpSpPr>
        <p:pic>
          <p:nvPicPr>
            <p:cNvPr id="3" name="Изображение 2" descr="fon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91463" cy="689359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t="1420" r="5244" b="11681"/>
            <a:stretch/>
          </p:blipFill>
          <p:spPr>
            <a:xfrm>
              <a:off x="9013371" y="-17585"/>
              <a:ext cx="3172767" cy="6919547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5747222" y="6165313"/>
            <a:ext cx="1237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/>
                <a:cs typeface="Tahoma"/>
              </a:rPr>
              <a:t>2020 НЦПИ</a:t>
            </a:r>
            <a:endParaRPr lang="en-US" sz="10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0059" y="3119022"/>
            <a:ext cx="9238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277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1377" y="98727"/>
            <a:ext cx="4001305" cy="59610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Миссия проекта</a:t>
            </a:r>
            <a:endParaRPr lang="ru-RU" sz="20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24387" y="6458103"/>
            <a:ext cx="3860800" cy="365125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353" y="896096"/>
            <a:ext cx="1847850" cy="2219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57202">
            <a:off x="33288" y="450048"/>
            <a:ext cx="2752725" cy="2209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0" y="2940815"/>
            <a:ext cx="3114675" cy="33051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072" y="98662"/>
            <a:ext cx="944962" cy="944962"/>
          </a:xfrm>
          <a:prstGeom prst="rect">
            <a:avLst/>
          </a:prstGeom>
        </p:spPr>
      </p:pic>
      <p:pic>
        <p:nvPicPr>
          <p:cNvPr id="12" name="Изображение 4" descr="polos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17" y="28057"/>
            <a:ext cx="3716569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2071" y="3457057"/>
            <a:ext cx="1524000" cy="2276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8000" y="580981"/>
            <a:ext cx="6096000" cy="923330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равовое просвещение, формирование правовой и информационной культуры подрастающего поколения, гражданственности и патриотизма</a:t>
            </a:r>
            <a:endParaRPr lang="ru-RU" dirty="0">
              <a:solidFill>
                <a:srgbClr val="17375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8000" y="2005602"/>
            <a:ext cx="6096000" cy="4452501"/>
          </a:xfrm>
          <a:prstGeom prst="rect">
            <a:avLst/>
          </a:prstGeom>
          <a:solidFill>
            <a:srgbClr val="DCE6F2"/>
          </a:solidFill>
        </p:spPr>
        <p:txBody>
          <a:bodyPr>
            <a:spAutoFit/>
          </a:bodyPr>
          <a:lstStyle/>
          <a:p>
            <a:pPr marL="342900" indent="-342900">
              <a:lnSpc>
                <a:spcPts val="166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развивать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морально-нравственные качества у детей и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подростков</a:t>
            </a:r>
          </a:p>
          <a:p>
            <a:pPr>
              <a:lnSpc>
                <a:spcPts val="1660"/>
              </a:lnSpc>
            </a:pPr>
            <a:endParaRPr lang="ru-RU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66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формировать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позитивный образ права как государственного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института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66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воспитывать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чувство важности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 и обязанностей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ребенка, гражданской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ответственности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66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вырабатывать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навыки безопасного поведения в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жизненных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ситуациях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66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информировать педагогов и родителей по вопросам, связанным с правами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66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содействовать в предоставлении юридической помощи и консультировании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несовершеннолетних</a:t>
            </a:r>
            <a:b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 smtClean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166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бучать поиску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использованию правовой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информации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помощью современных </a:t>
            </a:r>
            <a:r>
              <a:rPr lang="ru-RU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07212" y="1605648"/>
            <a:ext cx="2377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проекта </a:t>
            </a:r>
            <a:endParaRPr lang="ru-RU" sz="20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25" y="4760500"/>
            <a:ext cx="1419285" cy="1668364"/>
          </a:xfrm>
          <a:prstGeom prst="rect">
            <a:avLst/>
          </a:prstGeom>
        </p:spPr>
      </p:pic>
      <p:pic>
        <p:nvPicPr>
          <p:cNvPr id="24" name="Изображение 4" descr="polos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" y="0"/>
            <a:ext cx="3716569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145716" y="6582107"/>
            <a:ext cx="8429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ru-RU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7758" y="326671"/>
            <a:ext cx="944962" cy="944962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548640" y="496952"/>
            <a:ext cx="10409118" cy="52040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Дизайн Детского правового сайта 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0" y="2868846"/>
            <a:ext cx="5444077" cy="3016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485" y="2224918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2008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2019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16812" y="5394627"/>
            <a:ext cx="1399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2020 год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0" y="1441302"/>
            <a:ext cx="1022200" cy="1328860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5640262" y="2616817"/>
            <a:ext cx="978408" cy="1343609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7209" y="1514311"/>
            <a:ext cx="5248639" cy="32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33" y="1885547"/>
            <a:ext cx="1485122" cy="1932174"/>
          </a:xfrm>
          <a:prstGeom prst="rect">
            <a:avLst/>
          </a:prstGeom>
        </p:spPr>
      </p:pic>
      <p:pic>
        <p:nvPicPr>
          <p:cNvPr id="24" name="Изображение 4" descr="polos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" y="0"/>
            <a:ext cx="3716569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145716" y="6582107"/>
            <a:ext cx="8429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ru-RU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863" y="154149"/>
            <a:ext cx="944962" cy="944962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1235309" y="124434"/>
            <a:ext cx="8434807" cy="5824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Новая версия ДПС </a:t>
            </a:r>
            <a:r>
              <a:rPr lang="ru-RU" sz="2800" b="1" dirty="0">
                <a:solidFill>
                  <a:srgbClr val="1887C9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</a:t>
            </a:r>
            <a:endParaRPr lang="ru-RU" sz="2800" b="1" dirty="0" smtClean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629" y="626630"/>
            <a:ext cx="12129795" cy="636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новый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адаптивный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дизайн</a:t>
            </a:r>
            <a:b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1750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ru-RU" alt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</a:t>
            </a:r>
            <a:r>
              <a:rPr lang="ru-RU" alt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овая структура (5 разделов переработаны в 2 основных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ru-RU" alt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«</a:t>
            </a:r>
            <a:r>
              <a:rPr lang="ru-RU" altLang="ru-RU" sz="175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rPr>
              <a:t>Правовая библиотека</a:t>
            </a:r>
            <a:r>
              <a:rPr lang="ru-RU" alt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 и </a:t>
            </a:r>
            <a:r>
              <a:rPr lang="ru-RU" alt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</a:t>
            </a:r>
            <a:r>
              <a:rPr lang="ru-RU" altLang="ru-RU" sz="175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rPr>
              <a:t>Полезная информация</a:t>
            </a:r>
            <a:r>
              <a:rPr lang="ru-RU" alt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», </a:t>
            </a:r>
            <a:r>
              <a:rPr lang="ru-RU" alt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появились баннеры</a:t>
            </a:r>
            <a:r>
              <a:rPr lang="ru-RU" alt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)</a:t>
            </a:r>
            <a:br>
              <a:rPr lang="ru-RU" alt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altLang="ru-RU" sz="1750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дополнительные новые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подразделы: </a:t>
            </a:r>
          </a:p>
          <a:p>
            <a:pPr lvl="1">
              <a:lnSpc>
                <a:spcPts val="2100"/>
              </a:lnSpc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«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Национальная комиссия по правам ребенка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»;</a:t>
            </a:r>
            <a:endParaRPr lang="ru-RU" altLang="ru-RU" sz="175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lvl="1">
              <a:lnSpc>
                <a:spcPts val="2100"/>
              </a:lnSpc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«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Интернет и ребенок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»;</a:t>
            </a:r>
            <a:endParaRPr lang="ru-RU" sz="175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lvl="1">
              <a:lnSpc>
                <a:spcPts val="2100"/>
              </a:lnSpc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«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Правила безопасности в быту для детей и взрослых»;</a:t>
            </a:r>
          </a:p>
          <a:p>
            <a:pPr lvl="1">
              <a:lnSpc>
                <a:spcPts val="2100"/>
              </a:lnSpc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«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Личная безопасность»;</a:t>
            </a:r>
          </a:p>
          <a:p>
            <a:pPr lvl="1">
              <a:lnSpc>
                <a:spcPts val="2100"/>
              </a:lnSpc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«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Психологическая помощь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»;</a:t>
            </a:r>
          </a:p>
          <a:p>
            <a:pPr lvl="1">
              <a:lnSpc>
                <a:spcPts val="2100"/>
              </a:lnSpc>
            </a:pP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«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Детям о государственных органах и организациях Беларуси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</a:t>
            </a:r>
            <a:b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175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овые подходы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наполнению ресурса (материалы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стали еще более доступны для понимания юным пользователям, они ранжированы для детей, учителей и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родителей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)</a:t>
            </a:r>
            <a:b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175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олностью переработан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раздел «Новости» 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(стал более удобным и красочным, появилась возможность поделиться в </a:t>
            </a:r>
            <a:r>
              <a:rPr lang="ru-RU" sz="175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соцсетях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, найти информацию по тегам и в ленте новостей, просмотреть статистику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)</a:t>
            </a:r>
            <a:b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1750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овый </a:t>
            </a:r>
            <a:r>
              <a:rPr lang="ru-RU" sz="175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дизайн банка данных «Мир Права</a:t>
            </a:r>
            <a:r>
              <a:rPr lang="ru-RU" sz="175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», содержащий актуальное законодательство о правах несовершеннолетних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" y="0"/>
            <a:ext cx="3716569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145716" y="6582107"/>
            <a:ext cx="8429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ru-RU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042" y="78715"/>
            <a:ext cx="882678" cy="882678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1561879" y="378971"/>
            <a:ext cx="8434807" cy="5824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подразделы ДПС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68" y="962526"/>
            <a:ext cx="4744403" cy="2625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850" y="3825869"/>
            <a:ext cx="4560828" cy="2629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41586"/>
            <a:ext cx="4462550" cy="2597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7443" y="916482"/>
            <a:ext cx="3109057" cy="27503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827" y="853135"/>
            <a:ext cx="2482289" cy="2956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2678" y="3777709"/>
            <a:ext cx="3149322" cy="27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665" y="77150"/>
            <a:ext cx="109728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Детского правового сайта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4" name="Изображение 4" descr="polos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8" y="0"/>
            <a:ext cx="371656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072" y="98662"/>
            <a:ext cx="944962" cy="9449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0290" y="2971573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Правовая библиотека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89154" y="4028496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Полезная информация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9090" y="1971839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Новости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58916" y="1735366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39136" y="1145163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часть </a:t>
            </a:r>
            <a:endParaRPr lang="ru-RU" dirty="0">
              <a:solidFill>
                <a:srgbClr val="17375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23139" y="1174703"/>
            <a:ext cx="2828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Интерактивная часть </a:t>
            </a:r>
            <a:endParaRPr lang="ru-RU" dirty="0">
              <a:solidFill>
                <a:srgbClr val="17375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45034" y="1731097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Консультирование несовершеннолетних на Правовом форуме Беларуси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858916" y="3219570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Викторины, ребусы, </a:t>
            </a:r>
            <a:r>
              <a:rPr lang="ru-RU" dirty="0"/>
              <a:t>т</a:t>
            </a:r>
            <a:r>
              <a:rPr lang="ru-RU" dirty="0" smtClean="0"/>
              <a:t>есты, кроссворды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945034" y="3215013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Вопросы редактору сайта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945034" y="4752351"/>
            <a:ext cx="2310064" cy="12493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Приемная  Национальной комиссии </a:t>
            </a:r>
          </a:p>
          <a:p>
            <a:pPr algn="ctr"/>
            <a:r>
              <a:rPr lang="ru-RU" dirty="0" smtClean="0"/>
              <a:t>по правам ребенка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450689" y="1174703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Сервисы </a:t>
            </a:r>
            <a:endParaRPr lang="ru-RU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58916" y="4752351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Конкурсы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28441" y="4825557"/>
            <a:ext cx="2310064" cy="1221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Банк данных </a:t>
            </a:r>
          </a:p>
          <a:p>
            <a:pPr algn="ctr"/>
            <a:r>
              <a:rPr lang="ru-RU" dirty="0" smtClean="0"/>
              <a:t>«Мир права»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9" y="1781710"/>
            <a:ext cx="1399032" cy="137863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41" y="0"/>
            <a:ext cx="933450" cy="19621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641" y="5316949"/>
            <a:ext cx="14859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654" y="-100383"/>
            <a:ext cx="1266825" cy="14166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«Новости»</a:t>
            </a:r>
            <a:endParaRPr lang="ru-RU" sz="28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5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38" y="0"/>
            <a:ext cx="371656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072" y="98662"/>
            <a:ext cx="944962" cy="944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800" y="1282871"/>
            <a:ext cx="8839200" cy="4876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394" y="5635796"/>
            <a:ext cx="1343025" cy="1047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68775">
            <a:off x="884693" y="110287"/>
            <a:ext cx="1452554" cy="1133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69" y="1079366"/>
            <a:ext cx="2457450" cy="511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«Правовая библиотека»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599" y="6481374"/>
            <a:ext cx="3860800" cy="365125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en-US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1417638"/>
            <a:ext cx="8791575" cy="4953000"/>
          </a:xfrm>
          <a:prstGeom prst="rect">
            <a:avLst/>
          </a:prstGeom>
        </p:spPr>
      </p:pic>
      <p:pic>
        <p:nvPicPr>
          <p:cNvPr id="6" name="Изображение 4" descr="pol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" y="0"/>
            <a:ext cx="371656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042" y="78715"/>
            <a:ext cx="882678" cy="8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9829</TotalTime>
  <Words>589</Words>
  <Application>Microsoft Office PowerPoint</Application>
  <PresentationFormat>Широкоэкранный</PresentationFormat>
  <Paragraphs>139</Paragraphs>
  <Slides>20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Wingdings</vt:lpstr>
      <vt:lpstr>Тема Office</vt:lpstr>
      <vt:lpstr>Презентация PowerPoint</vt:lpstr>
      <vt:lpstr>Презентация PowerPoint</vt:lpstr>
      <vt:lpstr>Миссия проекта</vt:lpstr>
      <vt:lpstr>Презентация PowerPoint</vt:lpstr>
      <vt:lpstr>Презентация PowerPoint</vt:lpstr>
      <vt:lpstr>Презентация PowerPoint</vt:lpstr>
      <vt:lpstr>Содержание Детского правового сайта</vt:lpstr>
      <vt:lpstr>Раздел «Новости»</vt:lpstr>
      <vt:lpstr>Раздел «Правовая библиотека»</vt:lpstr>
      <vt:lpstr>«Правовая библиотека» – это</vt:lpstr>
      <vt:lpstr>Правовая библиотека     Юридическая азбука      Букварь правовых терминов и понятий</vt:lpstr>
      <vt:lpstr>Презентация PowerPoint</vt:lpstr>
      <vt:lpstr>Хотите узнать о правилах безопасности и не только? Раздел «Полезная информация»</vt:lpstr>
      <vt:lpstr>Раздел «Полезная информация» - это</vt:lpstr>
      <vt:lpstr>Презентация PowerPoint</vt:lpstr>
      <vt:lpstr>Есть вопросы, нужна помощь? </vt:lpstr>
      <vt:lpstr>Презентация PowerPoint</vt:lpstr>
      <vt:lpstr>Презентация PowerPoint</vt:lpstr>
      <vt:lpstr>Узнай права!   Учись!   Играй!    Все это - на mir.pravo.by!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Yauhen</dc:creator>
  <cp:lastModifiedBy>Голоенко Марина Михайловна</cp:lastModifiedBy>
  <cp:revision>1435</cp:revision>
  <cp:lastPrinted>2020-08-26T06:39:12Z</cp:lastPrinted>
  <dcterms:created xsi:type="dcterms:W3CDTF">2016-11-04T11:30:38Z</dcterms:created>
  <dcterms:modified xsi:type="dcterms:W3CDTF">2020-08-26T08:48:03Z</dcterms:modified>
</cp:coreProperties>
</file>